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687" r:id="rId5"/>
    <p:sldMasterId id="2147483776" r:id="rId6"/>
    <p:sldMasterId id="2147483918" r:id="rId7"/>
    <p:sldMasterId id="2147483937" r:id="rId8"/>
    <p:sldMasterId id="2147483961" r:id="rId9"/>
    <p:sldMasterId id="2147483973" r:id="rId10"/>
    <p:sldMasterId id="2147483985" r:id="rId11"/>
    <p:sldMasterId id="2147483997" r:id="rId12"/>
  </p:sldMasterIdLst>
  <p:notesMasterIdLst>
    <p:notesMasterId r:id="rId54"/>
  </p:notesMasterIdLst>
  <p:sldIdLst>
    <p:sldId id="999" r:id="rId13"/>
    <p:sldId id="988" r:id="rId14"/>
    <p:sldId id="486" r:id="rId15"/>
    <p:sldId id="258" r:id="rId16"/>
    <p:sldId id="487" r:id="rId17"/>
    <p:sldId id="2345" r:id="rId18"/>
    <p:sldId id="518" r:id="rId19"/>
    <p:sldId id="2343" r:id="rId20"/>
    <p:sldId id="2351" r:id="rId21"/>
    <p:sldId id="521" r:id="rId22"/>
    <p:sldId id="2352" r:id="rId23"/>
    <p:sldId id="517" r:id="rId24"/>
    <p:sldId id="2450" r:id="rId25"/>
    <p:sldId id="2413" r:id="rId26"/>
    <p:sldId id="2453" r:id="rId27"/>
    <p:sldId id="387" r:id="rId28"/>
    <p:sldId id="2432" r:id="rId29"/>
    <p:sldId id="955" r:id="rId30"/>
    <p:sldId id="2435" r:id="rId31"/>
    <p:sldId id="2444" r:id="rId32"/>
    <p:sldId id="504" r:id="rId33"/>
    <p:sldId id="2431" r:id="rId34"/>
    <p:sldId id="2446" r:id="rId35"/>
    <p:sldId id="2449" r:id="rId36"/>
    <p:sldId id="435" r:id="rId37"/>
    <p:sldId id="471" r:id="rId38"/>
    <p:sldId id="992" r:id="rId39"/>
    <p:sldId id="977" r:id="rId40"/>
    <p:sldId id="982" r:id="rId41"/>
    <p:sldId id="336" r:id="rId42"/>
    <p:sldId id="559" r:id="rId43"/>
    <p:sldId id="986" r:id="rId44"/>
    <p:sldId id="493" r:id="rId45"/>
    <p:sldId id="334" r:id="rId46"/>
    <p:sldId id="1024" r:id="rId47"/>
    <p:sldId id="1020" r:id="rId48"/>
    <p:sldId id="505" r:id="rId49"/>
    <p:sldId id="2389" r:id="rId50"/>
    <p:sldId id="952" r:id="rId51"/>
    <p:sldId id="2455" r:id="rId52"/>
    <p:sldId id="2454"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Long" initials="AL" lastIdx="0" clrIdx="0">
    <p:extLst>
      <p:ext uri="{19B8F6BF-5375-455C-9EA6-DF929625EA0E}">
        <p15:presenceInfo xmlns:p15="http://schemas.microsoft.com/office/powerpoint/2012/main" userId="S-1-12-1-3897116926-1108294672-1888609442-19586622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8C0D"/>
    <a:srgbClr val="1A2E52"/>
    <a:srgbClr val="26457C"/>
    <a:srgbClr val="00529B"/>
    <a:srgbClr val="2C4E8C"/>
    <a:srgbClr val="254379"/>
    <a:srgbClr val="0070C4"/>
    <a:srgbClr val="27467D"/>
    <a:srgbClr val="009900"/>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75092" autoAdjust="0"/>
  </p:normalViewPr>
  <p:slideViewPr>
    <p:cSldViewPr snapToGrid="0" snapToObjects="1">
      <p:cViewPr varScale="1">
        <p:scale>
          <a:sx n="74" d="100"/>
          <a:sy n="74" d="100"/>
        </p:scale>
        <p:origin x="18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D482BB1-0B97-49E2-B002-46195D1BF4BE}" type="datetimeFigureOut">
              <a:rPr lang="en-US" smtClean="0"/>
              <a:t>10/6/2021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2E825E0-4479-4D3A-930D-4BEF9C2DDB7D}" type="slidenum">
              <a:rPr lang="en-US" smtClean="0"/>
              <a:t>‹#›</a:t>
            </a:fld>
            <a:endParaRPr lang="en-US"/>
          </a:p>
        </p:txBody>
      </p:sp>
    </p:spTree>
    <p:extLst>
      <p:ext uri="{BB962C8B-B14F-4D97-AF65-F5344CB8AC3E}">
        <p14:creationId xmlns:p14="http://schemas.microsoft.com/office/powerpoint/2010/main" val="40000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86B2E-39C5-A841-BEA5-FABEAA0F9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39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7CEA0-A4EE-43C4-B476-24FED46A77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197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825E0-4479-4D3A-930D-4BEF9C2DDB7D}" type="slidenum">
              <a:rPr lang="en-US" smtClean="0"/>
              <a:t>24</a:t>
            </a:fld>
            <a:endParaRPr lang="en-US"/>
          </a:p>
        </p:txBody>
      </p:sp>
    </p:spTree>
    <p:extLst>
      <p:ext uri="{BB962C8B-B14F-4D97-AF65-F5344CB8AC3E}">
        <p14:creationId xmlns:p14="http://schemas.microsoft.com/office/powerpoint/2010/main" val="1167704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F86B2E-39C5-A841-BEA5-FABEAA0F9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526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25E0-4479-4D3A-930D-4BEF9C2DD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387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7CEA0-A4EE-43C4-B476-24FED46A77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50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427" rtl="0" eaLnBrk="1" fontAlgn="base" latinLnBrk="0" hangingPunct="1">
              <a:lnSpc>
                <a:spcPct val="100000"/>
              </a:lnSpc>
              <a:spcBef>
                <a:spcPct val="0"/>
              </a:spcBef>
              <a:spcAft>
                <a:spcPct val="0"/>
              </a:spcAft>
              <a:buClrTx/>
              <a:buSzTx/>
              <a:buFontTx/>
              <a:buNone/>
              <a:tabLst/>
              <a:defRPr/>
            </a:pPr>
            <a:fld id="{4BF6292A-2F31-465D-907E-44E4AB34F060}"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6427"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14322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825E0-4479-4D3A-930D-4BEF9C2DD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261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825E0-4479-4D3A-930D-4BEF9C2DDB7D}" type="slidenum">
              <a:rPr lang="en-US" smtClean="0"/>
              <a:t>14</a:t>
            </a:fld>
            <a:endParaRPr lang="en-US"/>
          </a:p>
        </p:txBody>
      </p:sp>
    </p:spTree>
    <p:extLst>
      <p:ext uri="{BB962C8B-B14F-4D97-AF65-F5344CB8AC3E}">
        <p14:creationId xmlns:p14="http://schemas.microsoft.com/office/powerpoint/2010/main" val="34272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7CEA0-A4EE-43C4-B476-24FED46A77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676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marR="0" lvl="1" indent="-182880" algn="l" defTabSz="685800" rtl="0" eaLnBrk="1" fontAlgn="auto" latinLnBrk="0" hangingPunct="1">
              <a:lnSpc>
                <a:spcPct val="97000"/>
              </a:lnSpc>
              <a:spcBef>
                <a:spcPts val="150"/>
              </a:spcBef>
              <a:spcAft>
                <a:spcPts val="0"/>
              </a:spcAft>
              <a:buClr>
                <a:srgbClr val="4F81BD"/>
              </a:buClr>
              <a:buSzPct val="80000"/>
              <a:buFont typeface="Corbel"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Socioeconomic/Work Status:</a:t>
            </a:r>
          </a:p>
          <a:p>
            <a:pPr marL="920120" marR="0" lvl="4" indent="-182880" algn="l" defTabSz="685800" rtl="0" eaLnBrk="1" fontAlgn="auto" latinLnBrk="0" hangingPunct="1">
              <a:lnSpc>
                <a:spcPct val="97000"/>
              </a:lnSpc>
              <a:spcBef>
                <a:spcPts val="150"/>
              </a:spcBef>
              <a:spcAft>
                <a:spcPts val="300"/>
              </a:spcAft>
              <a:buClr>
                <a:srgbClr val="4F81BD"/>
              </a:buClr>
              <a:buSzPct val="80000"/>
              <a:buFont typeface="Corbe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58.5% of Black Men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vs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65.3% of Black women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 CC.’s are low-income (make less than $25,000/year).</a:t>
            </a:r>
          </a:p>
          <a:p>
            <a:pPr marL="920120" marR="0" lvl="4" indent="-182880" algn="l" defTabSz="685800" rtl="0" eaLnBrk="1" fontAlgn="auto" latinLnBrk="0" hangingPunct="1">
              <a:lnSpc>
                <a:spcPct val="97000"/>
              </a:lnSpc>
              <a:spcBef>
                <a:spcPts val="150"/>
              </a:spcBef>
              <a:spcAft>
                <a:spcPts val="300"/>
              </a:spcAft>
              <a:buClr>
                <a:srgbClr val="4F81BD"/>
              </a:buClr>
              <a:buSzPct val="80000"/>
              <a:buFont typeface="Corbe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59.8% of Black men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 while attending school vs.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68.3 % of Black women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 (49% full-time). </a:t>
            </a:r>
          </a:p>
          <a:p>
            <a:pPr marL="920120" marR="0" lvl="4" indent="-182880" algn="l" defTabSz="685800" rtl="0" eaLnBrk="1" fontAlgn="auto" latinLnBrk="0" hangingPunct="1">
              <a:lnSpc>
                <a:spcPct val="97000"/>
              </a:lnSpc>
              <a:spcBef>
                <a:spcPts val="150"/>
              </a:spcBef>
              <a:spcAft>
                <a:spcPts val="300"/>
              </a:spcAft>
              <a:buClr>
                <a:srgbClr val="4F81BD"/>
              </a:buClr>
              <a:buSzPct val="80000"/>
              <a:buFont typeface="Corbel"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28.3% of Black men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dependents vs.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55.6% of Black women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enrolled in community colleges. </a:t>
            </a:r>
          </a:p>
          <a:p>
            <a:pPr marL="920120" marR="0" lvl="4" indent="-182880" algn="l" defTabSz="685800" rtl="0" eaLnBrk="1" fontAlgn="auto" latinLnBrk="0" hangingPunct="1">
              <a:lnSpc>
                <a:spcPct val="97000"/>
              </a:lnSpc>
              <a:spcBef>
                <a:spcPts val="150"/>
              </a:spcBef>
              <a:spcAft>
                <a:spcPts val="300"/>
              </a:spcAft>
              <a:buClr>
                <a:srgbClr val="4F81BD"/>
              </a:buClr>
              <a:buSzPct val="80000"/>
              <a:buFont typeface="Corbel" pitchFamily="34" charset="0"/>
              <a:buChar char="•"/>
              <a:tabLst/>
              <a:defRPr/>
            </a:pPr>
            <a:r>
              <a:rPr lang="en-US" sz="2400" b="1" dirty="0">
                <a:latin typeface="Calibri" panose="020F0502020204030204" pitchFamily="34" charset="0"/>
                <a:cs typeface="Calibri" panose="020F0502020204030204" pitchFamily="34" charset="0"/>
              </a:rPr>
              <a:t>41% of Black men </a:t>
            </a:r>
            <a:r>
              <a:rPr lang="en-US" sz="2400" dirty="0">
                <a:latin typeface="Calibri" panose="020F0502020204030204" pitchFamily="34" charset="0"/>
                <a:cs typeface="Calibri" panose="020F0502020204030204" pitchFamily="34" charset="0"/>
              </a:rPr>
              <a:t>are enrolled in community colleges vs. </a:t>
            </a:r>
            <a:r>
              <a:rPr lang="en-US" sz="2400" b="1" dirty="0">
                <a:latin typeface="Calibri" panose="020F0502020204030204" pitchFamily="34" charset="0"/>
                <a:cs typeface="Calibri" panose="020F0502020204030204" pitchFamily="34" charset="0"/>
              </a:rPr>
              <a:t>37.6% of Black women </a:t>
            </a:r>
            <a:r>
              <a:rPr lang="en-US" sz="2400" dirty="0">
                <a:latin typeface="Calibri" panose="020F0502020204030204" pitchFamily="34" charset="0"/>
                <a:cs typeface="Calibri" panose="020F0502020204030204" pitchFamily="34" charset="0"/>
              </a:rPr>
              <a:t>are enrolled in community colleges.</a:t>
            </a:r>
          </a:p>
          <a:p>
            <a:pPr marL="920120" marR="0" lvl="4" indent="-182880" algn="l" defTabSz="685800" rtl="0" eaLnBrk="1" fontAlgn="auto" latinLnBrk="0" hangingPunct="1">
              <a:lnSpc>
                <a:spcPct val="97000"/>
              </a:lnSpc>
              <a:spcBef>
                <a:spcPts val="150"/>
              </a:spcBef>
              <a:spcAft>
                <a:spcPts val="300"/>
              </a:spcAft>
              <a:buClr>
                <a:srgbClr val="4F81BD"/>
              </a:buClr>
              <a:buSzPct val="80000"/>
              <a:buFont typeface="Corbe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7CEA0-A4EE-43C4-B476-24FED46A77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728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7CEA0-A4EE-43C4-B476-24FED46A77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0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Are minority students at community colleges disadvantaged by “educational racism,” defined as a “a</a:t>
            </a:r>
          </a:p>
          <a:p>
            <a:r>
              <a:rPr lang="en-US" dirty="0"/>
              <a:t>systemic network of rules, expectations, and cultural values based upon a model of education</a:t>
            </a:r>
          </a:p>
          <a:p>
            <a:r>
              <a:rPr lang="en-US" dirty="0"/>
              <a:t>that caters to a middle and upper class white mindset in America?”</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7CEA0-A4EE-43C4-B476-24FED46A77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612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African American male students on predominantly white campuses perceive that the institutional</a:t>
            </a:r>
          </a:p>
          <a:p>
            <a:r>
              <a:rPr lang="en-US" dirty="0"/>
              <a:t>environment is adversarial, citing greater feelings of unfair treatment, a devaluing of their</a:t>
            </a:r>
          </a:p>
          <a:p>
            <a:r>
              <a:rPr lang="en-US" dirty="0"/>
              <a:t>academic capabilities, and increasing discriminatory or racist practices. As a result, the</a:t>
            </a:r>
          </a:p>
          <a:p>
            <a:r>
              <a:rPr lang="en-US" dirty="0"/>
              <a:t>implications of these perceived institutional characteristics have impacted the academic</a:t>
            </a:r>
          </a:p>
          <a:p>
            <a:r>
              <a:rPr lang="en-US" dirty="0"/>
              <a:t>outcomes of both African American men and women attending both HBCUs and predominantly</a:t>
            </a:r>
          </a:p>
          <a:p>
            <a:r>
              <a:rPr lang="en-US" dirty="0"/>
              <a:t>white institutions (Allen, &amp;amp; Jewell, 2002; Holmes, Ebbers, Robinson, &amp;amp; Mugenda, 2001;</a:t>
            </a:r>
          </a:p>
          <a:p>
            <a:r>
              <a:rPr lang="en-US" dirty="0"/>
              <a:t>Mallinckrodt, 1988).</a:t>
            </a:r>
          </a:p>
          <a:p>
            <a:endParaRPr lang="en-US" dirty="0"/>
          </a:p>
          <a:p>
            <a:r>
              <a:rPr lang="en-US" dirty="0"/>
              <a:t>Our experience has shown us the majority of discipline complaints from non-African American faculty are issues of cultural</a:t>
            </a:r>
          </a:p>
          <a:p>
            <a:r>
              <a:rPr lang="en-US" dirty="0"/>
              <a:t>disconnection masked in the form of student behavioral issues. This is an issue for both African</a:t>
            </a:r>
          </a:p>
          <a:p>
            <a:r>
              <a:rPr lang="en-US" dirty="0"/>
              <a:t>American males and females. We have found that some instructors hold conscious and</a:t>
            </a:r>
          </a:p>
          <a:p>
            <a:r>
              <a:rPr lang="en-US" dirty="0"/>
              <a:t>unconscious bias and fear of African American students associated with the societal portrayal of</a:t>
            </a:r>
          </a:p>
          <a:p>
            <a:r>
              <a:rPr lang="en-US" dirty="0"/>
              <a:t>this particular population. To get complaints from faculty regarding students who are talking in</a:t>
            </a:r>
          </a:p>
          <a:p>
            <a:r>
              <a:rPr lang="en-US" dirty="0"/>
              <a:t>class, or are disengaged, intimidating, and loud are common complaints for African American</a:t>
            </a:r>
          </a:p>
          <a:p>
            <a:r>
              <a:rPr lang="en-US" dirty="0"/>
              <a:t>students and far exceed similar complaints about any other student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7CEA0-A4EE-43C4-B476-24FED46A77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257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en-US"/>
              <a:t>Click to edit Master title style</a:t>
            </a:r>
          </a:p>
        </p:txBody>
      </p:sp>
      <p:sp>
        <p:nvSpPr>
          <p:cNvPr id="3" name="Subtitle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B0C2629A-5334-40DD-9932-81815312DC5E}"/>
              </a:ext>
            </a:extLst>
          </p:cNvPr>
          <p:cNvSpPr>
            <a:spLocks noGrp="1"/>
          </p:cNvSpPr>
          <p:nvPr>
            <p:ph type="dt" sz="half" idx="10"/>
          </p:nvPr>
        </p:nvSpPr>
        <p:spPr/>
        <p:txBody>
          <a:bodyPr/>
          <a:lstStyle>
            <a:lvl1pPr>
              <a:defRPr/>
            </a:lvl1pPr>
          </a:lstStyle>
          <a:p>
            <a:pPr>
              <a:defRPr/>
            </a:pPr>
            <a:fld id="{CC1CEB64-3984-4B8B-BEFE-F4F7F074F0BE}" type="datetimeFigureOut">
              <a:rPr lang="en-US"/>
              <a:pPr>
                <a:defRPr/>
              </a:pPr>
              <a:t>10/6/2021</a:t>
            </a:fld>
            <a:endParaRPr lang="en-US"/>
          </a:p>
        </p:txBody>
      </p:sp>
      <p:sp>
        <p:nvSpPr>
          <p:cNvPr id="5" name="Footer Placeholder 4">
            <a:extLst>
              <a:ext uri="{FF2B5EF4-FFF2-40B4-BE49-F238E27FC236}">
                <a16:creationId xmlns:a16="http://schemas.microsoft.com/office/drawing/2014/main" id="{434DE69A-5933-40A8-A949-3CF7680B94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D9B1F8-A478-4B98-80C4-EB97C822A210}"/>
              </a:ext>
            </a:extLst>
          </p:cNvPr>
          <p:cNvSpPr>
            <a:spLocks noGrp="1"/>
          </p:cNvSpPr>
          <p:nvPr>
            <p:ph type="sldNum" sz="quarter" idx="12"/>
          </p:nvPr>
        </p:nvSpPr>
        <p:spPr/>
        <p:txBody>
          <a:bodyPr/>
          <a:lstStyle>
            <a:lvl1pPr>
              <a:defRPr/>
            </a:lvl1pPr>
          </a:lstStyle>
          <a:p>
            <a:pPr>
              <a:defRPr/>
            </a:pPr>
            <a:fld id="{BECF0A08-F984-44A4-ADC7-3A01A1860097}" type="slidenum">
              <a:rPr lang="en-US"/>
              <a:pPr>
                <a:defRPr/>
              </a:pPr>
              <a:t>‹#›</a:t>
            </a:fld>
            <a:endParaRPr lang="en-US"/>
          </a:p>
        </p:txBody>
      </p:sp>
    </p:spTree>
    <p:extLst>
      <p:ext uri="{BB962C8B-B14F-4D97-AF65-F5344CB8AC3E}">
        <p14:creationId xmlns:p14="http://schemas.microsoft.com/office/powerpoint/2010/main" val="4222867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7903" y="365001"/>
            <a:ext cx="10516195" cy="1326059"/>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7903" y="1826122"/>
            <a:ext cx="10516195" cy="435099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B5C97-1D7E-4E99-A308-17C69B540CE2}"/>
              </a:ext>
            </a:extLst>
          </p:cNvPr>
          <p:cNvSpPr>
            <a:spLocks noGrp="1"/>
          </p:cNvSpPr>
          <p:nvPr>
            <p:ph type="dt" sz="half" idx="10"/>
          </p:nvPr>
        </p:nvSpPr>
        <p:spPr/>
        <p:txBody>
          <a:bodyPr/>
          <a:lstStyle>
            <a:lvl1pPr>
              <a:defRPr/>
            </a:lvl1pPr>
          </a:lstStyle>
          <a:p>
            <a:pPr>
              <a:defRPr/>
            </a:pPr>
            <a:fld id="{CD87F926-D794-48F0-835C-3FBB24E8F8F7}" type="datetimeFigureOut">
              <a:rPr lang="en-US"/>
              <a:pPr>
                <a:defRPr/>
              </a:pPr>
              <a:t>10/6/2021</a:t>
            </a:fld>
            <a:endParaRPr lang="en-US"/>
          </a:p>
        </p:txBody>
      </p:sp>
      <p:sp>
        <p:nvSpPr>
          <p:cNvPr id="5" name="Footer Placeholder 4">
            <a:extLst>
              <a:ext uri="{FF2B5EF4-FFF2-40B4-BE49-F238E27FC236}">
                <a16:creationId xmlns:a16="http://schemas.microsoft.com/office/drawing/2014/main" id="{2BAA4E81-89A3-4F9C-9504-6C0302EEC2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058AB6-BB9F-44F7-A373-89A1F2E4CE9C}"/>
              </a:ext>
            </a:extLst>
          </p:cNvPr>
          <p:cNvSpPr>
            <a:spLocks noGrp="1"/>
          </p:cNvSpPr>
          <p:nvPr>
            <p:ph type="sldNum" sz="quarter" idx="12"/>
          </p:nvPr>
        </p:nvSpPr>
        <p:spPr/>
        <p:txBody>
          <a:bodyPr/>
          <a:lstStyle>
            <a:lvl1pPr>
              <a:defRPr/>
            </a:lvl1pPr>
          </a:lstStyle>
          <a:p>
            <a:pPr>
              <a:defRPr/>
            </a:pPr>
            <a:fld id="{77120019-7065-40F7-96D9-5DCFA81ED5BB}" type="slidenum">
              <a:rPr lang="en-US"/>
              <a:pPr>
                <a:defRPr/>
              </a:pPr>
              <a:t>‹#›</a:t>
            </a:fld>
            <a:endParaRPr lang="en-US"/>
          </a:p>
        </p:txBody>
      </p:sp>
    </p:spTree>
    <p:extLst>
      <p:ext uri="{BB962C8B-B14F-4D97-AF65-F5344CB8AC3E}">
        <p14:creationId xmlns:p14="http://schemas.microsoft.com/office/powerpoint/2010/main" val="866546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63923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855362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28190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58225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5831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470933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05291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8551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5794" y="365001"/>
            <a:ext cx="2628305" cy="581211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03" y="365001"/>
            <a:ext cx="7745016" cy="581211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A7071-D6E4-4B51-8AFD-53065330D2CD}"/>
              </a:ext>
            </a:extLst>
          </p:cNvPr>
          <p:cNvSpPr>
            <a:spLocks noGrp="1"/>
          </p:cNvSpPr>
          <p:nvPr>
            <p:ph type="dt" sz="half" idx="10"/>
          </p:nvPr>
        </p:nvSpPr>
        <p:spPr/>
        <p:txBody>
          <a:bodyPr/>
          <a:lstStyle>
            <a:lvl1pPr>
              <a:defRPr/>
            </a:lvl1pPr>
          </a:lstStyle>
          <a:p>
            <a:pPr>
              <a:defRPr/>
            </a:pPr>
            <a:fld id="{25640C61-BDA9-46E7-B435-30362DD65E5F}" type="datetimeFigureOut">
              <a:rPr lang="en-US"/>
              <a:pPr>
                <a:defRPr/>
              </a:pPr>
              <a:t>10/6/2021</a:t>
            </a:fld>
            <a:endParaRPr lang="en-US"/>
          </a:p>
        </p:txBody>
      </p:sp>
      <p:sp>
        <p:nvSpPr>
          <p:cNvPr id="5" name="Footer Placeholder 4">
            <a:extLst>
              <a:ext uri="{FF2B5EF4-FFF2-40B4-BE49-F238E27FC236}">
                <a16:creationId xmlns:a16="http://schemas.microsoft.com/office/drawing/2014/main" id="{5E829C00-F975-487A-BD5C-2A2E5E720B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D0DAAE-815C-42A9-8A54-F5F259408C7B}"/>
              </a:ext>
            </a:extLst>
          </p:cNvPr>
          <p:cNvSpPr>
            <a:spLocks noGrp="1"/>
          </p:cNvSpPr>
          <p:nvPr>
            <p:ph type="sldNum" sz="quarter" idx="12"/>
          </p:nvPr>
        </p:nvSpPr>
        <p:spPr/>
        <p:txBody>
          <a:bodyPr/>
          <a:lstStyle>
            <a:lvl1pPr>
              <a:defRPr/>
            </a:lvl1pPr>
          </a:lstStyle>
          <a:p>
            <a:pPr>
              <a:defRPr/>
            </a:pPr>
            <a:fld id="{7C1B0641-59E4-488A-AC4D-7D5BD7F796A1}" type="slidenum">
              <a:rPr lang="en-US"/>
              <a:pPr>
                <a:defRPr/>
              </a:pPr>
              <a:t>‹#›</a:t>
            </a:fld>
            <a:endParaRPr lang="en-US"/>
          </a:p>
        </p:txBody>
      </p:sp>
    </p:spTree>
    <p:extLst>
      <p:ext uri="{BB962C8B-B14F-4D97-AF65-F5344CB8AC3E}">
        <p14:creationId xmlns:p14="http://schemas.microsoft.com/office/powerpoint/2010/main" val="215366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16190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50377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184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6032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17540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15322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94726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71285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03" y="365001"/>
            <a:ext cx="10516195" cy="1326059"/>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7903" y="1826122"/>
            <a:ext cx="10516195" cy="43509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85384-364C-49F8-94B8-F2F01D643E48}"/>
              </a:ext>
            </a:extLst>
          </p:cNvPr>
          <p:cNvSpPr>
            <a:spLocks noGrp="1"/>
          </p:cNvSpPr>
          <p:nvPr>
            <p:ph type="dt" sz="half" idx="10"/>
          </p:nvPr>
        </p:nvSpPr>
        <p:spPr/>
        <p:txBody>
          <a:bodyPr/>
          <a:lstStyle>
            <a:lvl1pPr>
              <a:defRPr/>
            </a:lvl1pPr>
          </a:lstStyle>
          <a:p>
            <a:pPr>
              <a:defRPr/>
            </a:pPr>
            <a:fld id="{FE74248D-6F61-47E0-8FD7-3C1E5C95BE01}" type="datetimeFigureOut">
              <a:rPr lang="en-US"/>
              <a:pPr>
                <a:defRPr/>
              </a:pPr>
              <a:t>10/6/2021</a:t>
            </a:fld>
            <a:endParaRPr lang="en-US"/>
          </a:p>
        </p:txBody>
      </p:sp>
      <p:sp>
        <p:nvSpPr>
          <p:cNvPr id="5" name="Footer Placeholder 4">
            <a:extLst>
              <a:ext uri="{FF2B5EF4-FFF2-40B4-BE49-F238E27FC236}">
                <a16:creationId xmlns:a16="http://schemas.microsoft.com/office/drawing/2014/main" id="{0590C2FD-E18B-40EC-8A51-56DAA3F955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8A784F-4657-4BEE-B8A0-4DD2D4548662}"/>
              </a:ext>
            </a:extLst>
          </p:cNvPr>
          <p:cNvSpPr>
            <a:spLocks noGrp="1"/>
          </p:cNvSpPr>
          <p:nvPr>
            <p:ph type="sldNum" sz="quarter" idx="12"/>
          </p:nvPr>
        </p:nvSpPr>
        <p:spPr/>
        <p:txBody>
          <a:bodyPr/>
          <a:lstStyle>
            <a:lvl1pPr>
              <a:defRPr/>
            </a:lvl1pPr>
          </a:lstStyle>
          <a:p>
            <a:pPr>
              <a:defRPr/>
            </a:pPr>
            <a:fld id="{91AE153C-4ABE-40BA-AF41-3E93237A0F5E}" type="slidenum">
              <a:rPr lang="en-US"/>
              <a:pPr>
                <a:defRPr/>
              </a:pPr>
              <a:t>‹#›</a:t>
            </a:fld>
            <a:endParaRPr lang="en-US"/>
          </a:p>
        </p:txBody>
      </p:sp>
    </p:spTree>
    <p:extLst>
      <p:ext uri="{BB962C8B-B14F-4D97-AF65-F5344CB8AC3E}">
        <p14:creationId xmlns:p14="http://schemas.microsoft.com/office/powerpoint/2010/main" val="792991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92885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61357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63302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3300224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2143146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51190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296950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886971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2327421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177024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0" y="1710036"/>
            <a:ext cx="10516195" cy="2851919"/>
          </a:xfrm>
          <a:prstGeom prst="rect">
            <a:avLst/>
          </a:prstGeom>
        </p:spPr>
        <p:txBody>
          <a:bodyPr anchor="b"/>
          <a:lstStyle>
            <a:lvl1pPr>
              <a:defRPr sz="4219"/>
            </a:lvl1pPr>
          </a:lstStyle>
          <a:p>
            <a:r>
              <a:rPr lang="en-US"/>
              <a:t>Click to edit Master title style</a:t>
            </a:r>
          </a:p>
        </p:txBody>
      </p:sp>
      <p:sp>
        <p:nvSpPr>
          <p:cNvPr id="3" name="Text Placeholder 2"/>
          <p:cNvSpPr>
            <a:spLocks noGrp="1"/>
          </p:cNvSpPr>
          <p:nvPr>
            <p:ph type="body" idx="1"/>
          </p:nvPr>
        </p:nvSpPr>
        <p:spPr>
          <a:xfrm>
            <a:off x="831950" y="4589859"/>
            <a:ext cx="10516195" cy="1500188"/>
          </a:xfrm>
          <a:prstGeom prst="rect">
            <a:avLst/>
          </a:prstGeom>
        </p:spPr>
        <p:txBody>
          <a:bodyPr/>
          <a:lstStyle>
            <a:lvl1pPr marL="0" indent="0">
              <a:buNone/>
              <a:defRPr sz="1687">
                <a:solidFill>
                  <a:schemeClr val="tx1">
                    <a:tint val="75000"/>
                  </a:schemeClr>
                </a:solidFill>
              </a:defRPr>
            </a:lvl1pPr>
            <a:lvl2pPr marL="321457" indent="0">
              <a:buNone/>
              <a:defRPr sz="1406">
                <a:solidFill>
                  <a:schemeClr val="tx1">
                    <a:tint val="75000"/>
                  </a:schemeClr>
                </a:solidFill>
              </a:defRPr>
            </a:lvl2pPr>
            <a:lvl3pPr marL="642915" indent="0">
              <a:buNone/>
              <a:defRPr sz="1266">
                <a:solidFill>
                  <a:schemeClr val="tx1">
                    <a:tint val="75000"/>
                  </a:schemeClr>
                </a:solidFill>
              </a:defRPr>
            </a:lvl3pPr>
            <a:lvl4pPr marL="964372" indent="0">
              <a:buNone/>
              <a:defRPr sz="1125">
                <a:solidFill>
                  <a:schemeClr val="tx1">
                    <a:tint val="75000"/>
                  </a:schemeClr>
                </a:solidFill>
              </a:defRPr>
            </a:lvl4pPr>
            <a:lvl5pPr marL="1285829" indent="0">
              <a:buNone/>
              <a:defRPr sz="1125">
                <a:solidFill>
                  <a:schemeClr val="tx1">
                    <a:tint val="75000"/>
                  </a:schemeClr>
                </a:solidFill>
              </a:defRPr>
            </a:lvl5pPr>
            <a:lvl6pPr marL="1607287" indent="0">
              <a:buNone/>
              <a:defRPr sz="1125">
                <a:solidFill>
                  <a:schemeClr val="tx1">
                    <a:tint val="75000"/>
                  </a:schemeClr>
                </a:solidFill>
              </a:defRPr>
            </a:lvl6pPr>
            <a:lvl7pPr marL="1928744" indent="0">
              <a:buNone/>
              <a:defRPr sz="1125">
                <a:solidFill>
                  <a:schemeClr val="tx1">
                    <a:tint val="75000"/>
                  </a:schemeClr>
                </a:solidFill>
              </a:defRPr>
            </a:lvl7pPr>
            <a:lvl8pPr marL="2250201" indent="0">
              <a:buNone/>
              <a:defRPr sz="1125">
                <a:solidFill>
                  <a:schemeClr val="tx1">
                    <a:tint val="75000"/>
                  </a:schemeClr>
                </a:solidFill>
              </a:defRPr>
            </a:lvl8pPr>
            <a:lvl9pPr marL="2571659" indent="0">
              <a:buNone/>
              <a:defRPr sz="1125">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48AAAA-45D4-4680-8533-A03FF2C7BAB3}"/>
              </a:ext>
            </a:extLst>
          </p:cNvPr>
          <p:cNvSpPr>
            <a:spLocks noGrp="1"/>
          </p:cNvSpPr>
          <p:nvPr>
            <p:ph type="dt" sz="half" idx="10"/>
          </p:nvPr>
        </p:nvSpPr>
        <p:spPr/>
        <p:txBody>
          <a:bodyPr/>
          <a:lstStyle>
            <a:lvl1pPr>
              <a:defRPr/>
            </a:lvl1pPr>
          </a:lstStyle>
          <a:p>
            <a:pPr>
              <a:defRPr/>
            </a:pPr>
            <a:fld id="{87E35F41-14D9-42D9-A64A-A037EEAB768F}" type="datetimeFigureOut">
              <a:rPr lang="en-US"/>
              <a:pPr>
                <a:defRPr/>
              </a:pPr>
              <a:t>10/6/2021</a:t>
            </a:fld>
            <a:endParaRPr lang="en-US"/>
          </a:p>
        </p:txBody>
      </p:sp>
      <p:sp>
        <p:nvSpPr>
          <p:cNvPr id="5" name="Footer Placeholder 4">
            <a:extLst>
              <a:ext uri="{FF2B5EF4-FFF2-40B4-BE49-F238E27FC236}">
                <a16:creationId xmlns:a16="http://schemas.microsoft.com/office/drawing/2014/main" id="{38831AD7-06BC-4560-978D-F933ACAEA2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750B46-1CA8-40C2-AF9E-42196AE7F5DB}"/>
              </a:ext>
            </a:extLst>
          </p:cNvPr>
          <p:cNvSpPr>
            <a:spLocks noGrp="1"/>
          </p:cNvSpPr>
          <p:nvPr>
            <p:ph type="sldNum" sz="quarter" idx="12"/>
          </p:nvPr>
        </p:nvSpPr>
        <p:spPr/>
        <p:txBody>
          <a:bodyPr/>
          <a:lstStyle>
            <a:lvl1pPr>
              <a:defRPr/>
            </a:lvl1pPr>
          </a:lstStyle>
          <a:p>
            <a:pPr>
              <a:defRPr/>
            </a:pPr>
            <a:fld id="{951AED6B-4666-49B5-9D25-7042E5F5B8D6}" type="slidenum">
              <a:rPr lang="en-US"/>
              <a:pPr>
                <a:defRPr/>
              </a:pPr>
              <a:t>‹#›</a:t>
            </a:fld>
            <a:endParaRPr lang="en-US"/>
          </a:p>
        </p:txBody>
      </p:sp>
    </p:spTree>
    <p:extLst>
      <p:ext uri="{BB962C8B-B14F-4D97-AF65-F5344CB8AC3E}">
        <p14:creationId xmlns:p14="http://schemas.microsoft.com/office/powerpoint/2010/main" val="2367267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2384689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2572849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1537514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1229720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4"/>
            <a:ext cx="12192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3597275"/>
            <a:ext cx="12192000" cy="166688"/>
          </a:xfrm>
          <a:prstGeom prst="rect">
            <a:avLst/>
          </a:prstGeom>
          <a:solidFill>
            <a:srgbClr val="334B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p:cNvSpPr/>
          <p:nvPr userDrawn="1"/>
        </p:nvSpPr>
        <p:spPr>
          <a:xfrm>
            <a:off x="643467" y="3100388"/>
            <a:ext cx="10905067" cy="1166812"/>
          </a:xfrm>
          <a:prstGeom prst="rect">
            <a:avLst/>
          </a:prstGeom>
          <a:solidFill>
            <a:srgbClr val="334B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grpSp>
        <p:nvGrpSpPr>
          <p:cNvPr id="9" name="Group 17"/>
          <p:cNvGrpSpPr>
            <a:grpSpLocks/>
          </p:cNvGrpSpPr>
          <p:nvPr userDrawn="1"/>
        </p:nvGrpSpPr>
        <p:grpSpPr bwMode="auto">
          <a:xfrm>
            <a:off x="3409951" y="5462589"/>
            <a:ext cx="5372100" cy="1081087"/>
            <a:chOff x="2652642" y="5417601"/>
            <a:chExt cx="4028469" cy="1082293"/>
          </a:xfrm>
        </p:grpSpPr>
        <p:pic>
          <p:nvPicPr>
            <p:cNvPr id="10" name="Picture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17188" y="5560247"/>
              <a:ext cx="1263923" cy="93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52642" y="5417601"/>
              <a:ext cx="1082293" cy="108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061377" y="5606480"/>
              <a:ext cx="1029369" cy="89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644144" y="3201340"/>
            <a:ext cx="10903712" cy="980294"/>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44144" y="4385255"/>
            <a:ext cx="10903712" cy="40675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4"/>
          </p:nvPr>
        </p:nvSpPr>
        <p:spPr>
          <a:xfrm>
            <a:off x="4713818" y="4944147"/>
            <a:ext cx="2764367" cy="365568"/>
          </a:xfrm>
        </p:spPr>
        <p:txBody>
          <a:bodyPr>
            <a:normAutofit/>
          </a:bodyPr>
          <a:lstStyle>
            <a:lvl1pPr marL="0" indent="0" algn="ctr">
              <a:buNone/>
              <a:defRPr sz="20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2735623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609600" y="274638"/>
            <a:ext cx="10972800" cy="822642"/>
          </a:xfrm>
          <a:prstGeom prst="rect">
            <a:avLst/>
          </a:prstGeom>
        </p:spPr>
        <p:txBody>
          <a:bodyPr anchor="b" anchorCtr="0"/>
          <a:lstStyle>
            <a:lvl1pPr>
              <a:defRPr/>
            </a:lvl1pPr>
          </a:lstStyle>
          <a:p>
            <a:r>
              <a:rPr lang="en-US"/>
              <a:t>Click to edit Master title style</a:t>
            </a:r>
          </a:p>
        </p:txBody>
      </p:sp>
    </p:spTree>
    <p:extLst>
      <p:ext uri="{BB962C8B-B14F-4D97-AF65-F5344CB8AC3E}">
        <p14:creationId xmlns:p14="http://schemas.microsoft.com/office/powerpoint/2010/main" val="80125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092" indent="0">
              <a:buNone/>
              <a:defRPr sz="1800"/>
            </a:lvl2pPr>
            <a:lvl3pPr marL="914186" indent="0">
              <a:buNone/>
              <a:defRPr sz="1600"/>
            </a:lvl3pPr>
            <a:lvl4pPr marL="1371279" indent="0">
              <a:buNone/>
              <a:defRPr sz="1400"/>
            </a:lvl4pPr>
            <a:lvl5pPr marL="1828373" indent="0">
              <a:buNone/>
              <a:defRPr sz="1400"/>
            </a:lvl5pPr>
            <a:lvl6pPr marL="2285466" indent="0">
              <a:buNone/>
              <a:defRPr sz="1400"/>
            </a:lvl6pPr>
            <a:lvl7pPr marL="2742558" indent="0">
              <a:buNone/>
              <a:defRPr sz="1400"/>
            </a:lvl7pPr>
            <a:lvl8pPr marL="3199652" indent="0">
              <a:buNone/>
              <a:defRPr sz="1400"/>
            </a:lvl8pPr>
            <a:lvl9pPr marL="3656744" indent="0">
              <a:buNone/>
              <a:defRPr sz="1400"/>
            </a:lvl9pPr>
          </a:lstStyle>
          <a:p>
            <a:pPr lvl="0"/>
            <a:r>
              <a:rPr lang="en-US"/>
              <a:t>Click to edit Master text styles</a:t>
            </a:r>
          </a:p>
        </p:txBody>
      </p:sp>
      <p:sp>
        <p:nvSpPr>
          <p:cNvPr id="4" name="Title 1"/>
          <p:cNvSpPr txBox="1">
            <a:spLocks/>
          </p:cNvSpPr>
          <p:nvPr userDrawn="1"/>
        </p:nvSpPr>
        <p:spPr>
          <a:xfrm>
            <a:off x="609600" y="274638"/>
            <a:ext cx="10972800" cy="822642"/>
          </a:xfrm>
          <a:prstGeom prst="rect">
            <a:avLst/>
          </a:prstGeom>
        </p:spPr>
        <p:txBody>
          <a:bodyPr anchor="b" anchorCtr="0"/>
          <a:lstStyle>
            <a:lvl1pPr>
              <a:defRPr/>
            </a:lvl1pPr>
          </a:lstStyle>
          <a:p>
            <a:pPr marL="0" marR="0" lvl="0" indent="0" algn="ctr" defTabSz="961799" rtl="0" eaLnBrk="1" fontAlgn="base" latinLnBrk="0" hangingPunct="1">
              <a:lnSpc>
                <a:spcPct val="90000"/>
              </a:lnSpc>
              <a:spcBef>
                <a:spcPct val="0"/>
              </a:spcBef>
              <a:spcAft>
                <a:spcPct val="0"/>
              </a:spcAft>
              <a:buClrTx/>
              <a:buSzTx/>
              <a:buFontTx/>
              <a:buNone/>
              <a:tabLst/>
              <a:defRPr/>
            </a:pPr>
            <a:r>
              <a:rPr kumimoji="0" lang="en-US" sz="3000" b="1" i="0" u="none" strike="noStrike" kern="0" cap="none" spc="0" normalizeH="0" baseline="0" noProof="0" dirty="0">
                <a:ln>
                  <a:noFill/>
                </a:ln>
                <a:solidFill>
                  <a:schemeClr val="bg1"/>
                </a:solidFill>
                <a:effectLst/>
                <a:uLnTx/>
                <a:uFillTx/>
                <a:latin typeface="+mj-lt"/>
                <a:ea typeface="+mj-ea"/>
                <a:cs typeface="+mj-cs"/>
              </a:rPr>
              <a:t>Click to edit Master title style</a:t>
            </a:r>
          </a:p>
        </p:txBody>
      </p:sp>
    </p:spTree>
    <p:extLst>
      <p:ext uri="{BB962C8B-B14F-4D97-AF65-F5344CB8AC3E}">
        <p14:creationId xmlns:p14="http://schemas.microsoft.com/office/powerpoint/2010/main" val="780069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2" y="1482730"/>
            <a:ext cx="5530852" cy="4938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3661" y="1482730"/>
            <a:ext cx="5530849" cy="4938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609600" y="274638"/>
            <a:ext cx="10972800" cy="822642"/>
          </a:xfrm>
          <a:prstGeom prst="rect">
            <a:avLst/>
          </a:prstGeom>
        </p:spPr>
        <p:txBody>
          <a:bodyPr anchor="b" anchorCtr="0"/>
          <a:lstStyle>
            <a:lvl1pPr>
              <a:defRPr/>
            </a:lvl1pPr>
          </a:lstStyle>
          <a:p>
            <a:r>
              <a:rPr lang="en-US"/>
              <a:t>Click to edit Master title style</a:t>
            </a:r>
          </a:p>
        </p:txBody>
      </p:sp>
    </p:spTree>
    <p:extLst>
      <p:ext uri="{BB962C8B-B14F-4D97-AF65-F5344CB8AC3E}">
        <p14:creationId xmlns:p14="http://schemas.microsoft.com/office/powerpoint/2010/main" val="3167095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609600" y="274638"/>
            <a:ext cx="10972800" cy="822642"/>
          </a:xfrm>
          <a:prstGeom prst="rect">
            <a:avLst/>
          </a:prstGeom>
        </p:spPr>
        <p:txBody>
          <a:bodyPr anchor="b" anchorCtr="0"/>
          <a:lstStyle>
            <a:lvl1pPr>
              <a:defRPr/>
            </a:lvl1pPr>
          </a:lstStyle>
          <a:p>
            <a:r>
              <a:rPr lang="en-US"/>
              <a:t>Click to edit Master title style</a:t>
            </a:r>
          </a:p>
        </p:txBody>
      </p:sp>
    </p:spTree>
    <p:extLst>
      <p:ext uri="{BB962C8B-B14F-4D97-AF65-F5344CB8AC3E}">
        <p14:creationId xmlns:p14="http://schemas.microsoft.com/office/powerpoint/2010/main" val="645201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972800" cy="822642"/>
          </a:xfrm>
          <a:prstGeom prst="rect">
            <a:avLst/>
          </a:prstGeom>
        </p:spPr>
        <p:txBody>
          <a:bodyPr anchor="b" anchorCtr="0"/>
          <a:lstStyle>
            <a:lvl1pPr>
              <a:defRPr/>
            </a:lvl1pPr>
          </a:lstStyle>
          <a:p>
            <a:r>
              <a:rPr lang="en-US"/>
              <a:t>Click to edit Master title style</a:t>
            </a:r>
          </a:p>
        </p:txBody>
      </p:sp>
    </p:spTree>
    <p:extLst>
      <p:ext uri="{BB962C8B-B14F-4D97-AF65-F5344CB8AC3E}">
        <p14:creationId xmlns:p14="http://schemas.microsoft.com/office/powerpoint/2010/main" val="330022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903" y="365001"/>
            <a:ext cx="10516195" cy="1326059"/>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7903" y="1826122"/>
            <a:ext cx="5186660" cy="43509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7" y="1826122"/>
            <a:ext cx="5186661" cy="43509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D4EBF9A-6F30-498C-84DC-1189116BB32C}"/>
              </a:ext>
            </a:extLst>
          </p:cNvPr>
          <p:cNvSpPr>
            <a:spLocks noGrp="1"/>
          </p:cNvSpPr>
          <p:nvPr>
            <p:ph type="dt" sz="half" idx="10"/>
          </p:nvPr>
        </p:nvSpPr>
        <p:spPr/>
        <p:txBody>
          <a:bodyPr/>
          <a:lstStyle>
            <a:lvl1pPr>
              <a:defRPr/>
            </a:lvl1pPr>
          </a:lstStyle>
          <a:p>
            <a:pPr>
              <a:defRPr/>
            </a:pPr>
            <a:fld id="{85B61484-5261-4114-90BA-D73AB24F465D}" type="datetimeFigureOut">
              <a:rPr lang="en-US"/>
              <a:pPr>
                <a:defRPr/>
              </a:pPr>
              <a:t>10/6/2021</a:t>
            </a:fld>
            <a:endParaRPr lang="en-US"/>
          </a:p>
        </p:txBody>
      </p:sp>
      <p:sp>
        <p:nvSpPr>
          <p:cNvPr id="6" name="Footer Placeholder 4">
            <a:extLst>
              <a:ext uri="{FF2B5EF4-FFF2-40B4-BE49-F238E27FC236}">
                <a16:creationId xmlns:a16="http://schemas.microsoft.com/office/drawing/2014/main" id="{4E2DC317-56E8-453A-A218-9B773F26FE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F920F-AC59-4D79-A5AC-545E57DC413F}"/>
              </a:ext>
            </a:extLst>
          </p:cNvPr>
          <p:cNvSpPr>
            <a:spLocks noGrp="1"/>
          </p:cNvSpPr>
          <p:nvPr>
            <p:ph type="sldNum" sz="quarter" idx="12"/>
          </p:nvPr>
        </p:nvSpPr>
        <p:spPr/>
        <p:txBody>
          <a:bodyPr/>
          <a:lstStyle>
            <a:lvl1pPr>
              <a:defRPr/>
            </a:lvl1pPr>
          </a:lstStyle>
          <a:p>
            <a:pPr>
              <a:defRPr/>
            </a:pPr>
            <a:fld id="{740CE5E2-4433-4F76-9EA6-65CB991F84DE}" type="slidenum">
              <a:rPr lang="en-US"/>
              <a:pPr>
                <a:defRPr/>
              </a:pPr>
              <a:t>‹#›</a:t>
            </a:fld>
            <a:endParaRPr lang="en-US"/>
          </a:p>
        </p:txBody>
      </p:sp>
    </p:spTree>
    <p:extLst>
      <p:ext uri="{BB962C8B-B14F-4D97-AF65-F5344CB8AC3E}">
        <p14:creationId xmlns:p14="http://schemas.microsoft.com/office/powerpoint/2010/main" val="34267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088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bwMode="auto">
          <a:xfrm>
            <a:off x="-16256" y="1"/>
            <a:ext cx="12192000" cy="1549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2025"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721408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a:prstGeom prst="rect">
            <a:avLst/>
          </a:prstGeo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9" y="273055"/>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a:t>Click to edit Master text styles</a:t>
            </a:r>
          </a:p>
        </p:txBody>
      </p:sp>
    </p:spTree>
    <p:extLst>
      <p:ext uri="{BB962C8B-B14F-4D97-AF65-F5344CB8AC3E}">
        <p14:creationId xmlns:p14="http://schemas.microsoft.com/office/powerpoint/2010/main" val="4040670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a:t>Click to edit Master text styles</a:t>
            </a:r>
          </a:p>
        </p:txBody>
      </p:sp>
    </p:spTree>
    <p:extLst>
      <p:ext uri="{BB962C8B-B14F-4D97-AF65-F5344CB8AC3E}">
        <p14:creationId xmlns:p14="http://schemas.microsoft.com/office/powerpoint/2010/main" val="476647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609600" y="274638"/>
            <a:ext cx="10972800" cy="822642"/>
          </a:xfrm>
          <a:prstGeom prst="rect">
            <a:avLst/>
          </a:prstGeom>
        </p:spPr>
        <p:txBody>
          <a:bodyPr anchor="b" anchorCtr="0"/>
          <a:lstStyle>
            <a:lvl1pPr>
              <a:defRPr/>
            </a:lvl1pPr>
          </a:lstStyle>
          <a:p>
            <a:r>
              <a:rPr lang="en-US"/>
              <a:t>Click to edit Master title style</a:t>
            </a:r>
          </a:p>
        </p:txBody>
      </p:sp>
    </p:spTree>
    <p:extLst>
      <p:ext uri="{BB962C8B-B14F-4D97-AF65-F5344CB8AC3E}">
        <p14:creationId xmlns:p14="http://schemas.microsoft.com/office/powerpoint/2010/main" val="3045441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59343" y="542930"/>
            <a:ext cx="2815167" cy="587851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4" y="542930"/>
            <a:ext cx="8246533" cy="5878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929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09607" y="1482730"/>
            <a:ext cx="11264900" cy="4938713"/>
          </a:xfrm>
        </p:spPr>
        <p:txBody>
          <a:bodyPr/>
          <a:lstStyle/>
          <a:p>
            <a:pPr lvl="0"/>
            <a:r>
              <a:rPr lang="en-US" noProof="0" dirty="0"/>
              <a:t>Click icon to add table</a:t>
            </a:r>
          </a:p>
        </p:txBody>
      </p:sp>
      <p:sp>
        <p:nvSpPr>
          <p:cNvPr id="5" name="Title 1"/>
          <p:cNvSpPr>
            <a:spLocks noGrp="1"/>
          </p:cNvSpPr>
          <p:nvPr>
            <p:ph type="title"/>
          </p:nvPr>
        </p:nvSpPr>
        <p:spPr>
          <a:xfrm>
            <a:off x="609600" y="274638"/>
            <a:ext cx="10972800" cy="822642"/>
          </a:xfrm>
          <a:prstGeom prst="rect">
            <a:avLst/>
          </a:prstGeom>
        </p:spPr>
        <p:txBody>
          <a:bodyPr anchor="b" anchorCtr="0"/>
          <a:lstStyle>
            <a:lvl1pPr>
              <a:defRPr/>
            </a:lvl1pPr>
          </a:lstStyle>
          <a:p>
            <a:r>
              <a:rPr lang="en-US"/>
              <a:t>Click to edit Master title style</a:t>
            </a:r>
          </a:p>
        </p:txBody>
      </p:sp>
    </p:spTree>
    <p:extLst>
      <p:ext uri="{BB962C8B-B14F-4D97-AF65-F5344CB8AC3E}">
        <p14:creationId xmlns:p14="http://schemas.microsoft.com/office/powerpoint/2010/main" val="4144562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7" y="1194816"/>
            <a:ext cx="11264900" cy="5226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p:cNvSpPr>
            <a:spLocks noGrp="1"/>
          </p:cNvSpPr>
          <p:nvPr>
            <p:ph type="title" idx="10"/>
          </p:nvPr>
        </p:nvSpPr>
        <p:spPr>
          <a:xfrm>
            <a:off x="609600" y="274638"/>
            <a:ext cx="10972800" cy="822642"/>
          </a:xfrm>
          <a:prstGeom prst="rect">
            <a:avLst/>
          </a:prstGeom>
        </p:spPr>
        <p:txBody>
          <a:bodyPr anchor="b" anchorCtr="0"/>
          <a:lstStyle>
            <a:lvl1pPr>
              <a:defRPr/>
            </a:lvl1pPr>
          </a:lstStyle>
          <a:p>
            <a:r>
              <a:rPr lang="en-US"/>
              <a:t>Click to edit Master title style</a:t>
            </a:r>
          </a:p>
        </p:txBody>
      </p:sp>
    </p:spTree>
    <p:extLst>
      <p:ext uri="{BB962C8B-B14F-4D97-AF65-F5344CB8AC3E}">
        <p14:creationId xmlns:p14="http://schemas.microsoft.com/office/powerpoint/2010/main" val="2193451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35200" y="2514605"/>
            <a:ext cx="7721600" cy="1470025"/>
          </a:xfrm>
          <a:prstGeom prst="rect">
            <a:avLst/>
          </a:prstGeom>
        </p:spPr>
        <p:txBody>
          <a:bodyPr>
            <a:noAutofit/>
          </a:bodyPr>
          <a:lstStyle>
            <a:lvl1pPr>
              <a:defRPr sz="5400" b="1">
                <a:solidFill>
                  <a:srgbClr val="DF4203"/>
                </a:solidFill>
              </a:defRPr>
            </a:lvl1pPr>
          </a:lstStyle>
          <a:p>
            <a:r>
              <a:rPr lang="en-US" dirty="0"/>
              <a:t>Presentation Title</a:t>
            </a:r>
          </a:p>
        </p:txBody>
      </p:sp>
      <p:sp>
        <p:nvSpPr>
          <p:cNvPr id="3" name="Subtitle 2"/>
          <p:cNvSpPr>
            <a:spLocks noGrp="1"/>
          </p:cNvSpPr>
          <p:nvPr>
            <p:ph type="subTitle" idx="1" hasCustomPrompt="1"/>
          </p:nvPr>
        </p:nvSpPr>
        <p:spPr>
          <a:xfrm>
            <a:off x="3302000" y="4191000"/>
            <a:ext cx="5689600" cy="838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a:t>
            </a:r>
          </a:p>
        </p:txBody>
      </p:sp>
      <p:sp>
        <p:nvSpPr>
          <p:cNvPr id="6" name="Slide Number Placeholder 5"/>
          <p:cNvSpPr>
            <a:spLocks noGrp="1"/>
          </p:cNvSpPr>
          <p:nvPr>
            <p:ph type="sldNum" sz="quarter" idx="12"/>
          </p:nvPr>
        </p:nvSpPr>
        <p:spPr>
          <a:xfrm>
            <a:off x="641351" y="6356355"/>
            <a:ext cx="2844800" cy="365125"/>
          </a:xfrm>
          <a:prstGeom prst="rect">
            <a:avLst/>
          </a:prstGeom>
        </p:spPr>
        <p:txBody>
          <a:bodyPr/>
          <a:lstStyle/>
          <a:p>
            <a:fld id="{0830A93C-9DF3-4E65-9B5D-4AED63F23610}" type="slidenum">
              <a:rPr lang="en-US" smtClean="0"/>
              <a:pPr/>
              <a:t>‹#›</a:t>
            </a:fld>
            <a:endParaRPr lang="en-US" dirty="0"/>
          </a:p>
        </p:txBody>
      </p:sp>
      <p:pic>
        <p:nvPicPr>
          <p:cNvPr id="7" name="Picture 45" descr="new corner collage_v1 copy"/>
          <p:cNvPicPr>
            <a:picLocks noChangeAspect="1" noChangeArrowheads="1"/>
          </p:cNvPicPr>
          <p:nvPr userDrawn="1"/>
        </p:nvPicPr>
        <p:blipFill>
          <a:blip r:embed="rId2" cstate="print"/>
          <a:srcRect r="45223"/>
          <a:stretch>
            <a:fillRect/>
          </a:stretch>
        </p:blipFill>
        <p:spPr bwMode="auto">
          <a:xfrm>
            <a:off x="-1" y="0"/>
            <a:ext cx="12192001" cy="2121408"/>
          </a:xfrm>
          <a:prstGeom prst="rect">
            <a:avLst/>
          </a:prstGeom>
          <a:noFill/>
          <a:ln w="9525">
            <a:noFill/>
            <a:miter lim="800000"/>
            <a:headEnd/>
            <a:tailEnd/>
          </a:ln>
        </p:spPr>
      </p:pic>
      <p:sp>
        <p:nvSpPr>
          <p:cNvPr id="9" name="Rectangle 42"/>
          <p:cNvSpPr>
            <a:spLocks noChangeArrowheads="1"/>
          </p:cNvSpPr>
          <p:nvPr userDrawn="1"/>
        </p:nvSpPr>
        <p:spPr bwMode="auto">
          <a:xfrm>
            <a:off x="0" y="2090300"/>
            <a:ext cx="12192000" cy="53975"/>
          </a:xfrm>
          <a:prstGeom prst="rect">
            <a:avLst/>
          </a:prstGeom>
          <a:solidFill>
            <a:srgbClr val="FF6600"/>
          </a:solidFill>
          <a:ln w="9525">
            <a:noFill/>
            <a:miter lim="800000"/>
            <a:headEnd/>
            <a:tailEnd/>
          </a:ln>
        </p:spPr>
        <p:txBody>
          <a:bodyPr wrap="none" lIns="91418" tIns="45709" rIns="91418" bIns="45709" anchor="ctr"/>
          <a:lstStyle/>
          <a:p>
            <a:endParaRPr lang="en-US" sz="1800" dirty="0"/>
          </a:p>
        </p:txBody>
      </p:sp>
    </p:spTree>
    <p:extLst>
      <p:ext uri="{BB962C8B-B14F-4D97-AF65-F5344CB8AC3E}">
        <p14:creationId xmlns:p14="http://schemas.microsoft.com/office/powerpoint/2010/main" val="147946537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bwMode="auto">
          <a:xfrm>
            <a:off x="0" y="0"/>
            <a:ext cx="12192000" cy="25481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62025"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pic>
        <p:nvPicPr>
          <p:cNvPr id="7" name="Picture 45" descr="new corner collage_v1 copy"/>
          <p:cNvPicPr>
            <a:picLocks noChangeAspect="1" noChangeArrowheads="1"/>
          </p:cNvPicPr>
          <p:nvPr userDrawn="1"/>
        </p:nvPicPr>
        <p:blipFill>
          <a:blip r:embed="rId2" cstate="print"/>
          <a:srcRect r="45223"/>
          <a:stretch>
            <a:fillRect/>
          </a:stretch>
        </p:blipFill>
        <p:spPr bwMode="auto">
          <a:xfrm>
            <a:off x="-16255" y="809288"/>
            <a:ext cx="12252960" cy="2129176"/>
          </a:xfrm>
          <a:prstGeom prst="rect">
            <a:avLst/>
          </a:prstGeom>
          <a:noFill/>
          <a:ln w="9525">
            <a:noFill/>
            <a:miter lim="800000"/>
            <a:headEnd/>
            <a:tailEnd/>
          </a:ln>
        </p:spPr>
      </p:pic>
      <p:sp>
        <p:nvSpPr>
          <p:cNvPr id="2" name="Title 1"/>
          <p:cNvSpPr>
            <a:spLocks noGrp="1"/>
          </p:cNvSpPr>
          <p:nvPr>
            <p:ph type="ctrTitle" hasCustomPrompt="1"/>
          </p:nvPr>
        </p:nvSpPr>
        <p:spPr>
          <a:xfrm>
            <a:off x="3926417" y="1134984"/>
            <a:ext cx="7721600" cy="1470025"/>
          </a:xfrm>
          <a:prstGeom prst="rect">
            <a:avLst/>
          </a:prstGeom>
        </p:spPr>
        <p:txBody>
          <a:bodyPr anchor="ctr" anchorCtr="0">
            <a:noAutofit/>
          </a:bodyPr>
          <a:lstStyle>
            <a:lvl1pPr>
              <a:defRPr sz="5400" b="1">
                <a:solidFill>
                  <a:schemeClr val="bg1"/>
                </a:solidFill>
              </a:defRPr>
            </a:lvl1pPr>
          </a:lstStyle>
          <a:p>
            <a:r>
              <a:rPr lang="en-US" sz="3700" b="1" baseline="0" dirty="0">
                <a:solidFill>
                  <a:srgbClr val="FFFF00"/>
                </a:solidFill>
                <a:latin typeface="+mj-lt"/>
              </a:rPr>
              <a:t>Presentation</a:t>
            </a:r>
            <a:br>
              <a:rPr lang="en-US" sz="3700" b="1" baseline="0" dirty="0">
                <a:solidFill>
                  <a:srgbClr val="FFFF00"/>
                </a:solidFill>
                <a:latin typeface="+mj-lt"/>
              </a:rPr>
            </a:br>
            <a:r>
              <a:rPr lang="en-US" sz="3700" b="1" baseline="0" dirty="0" err="1">
                <a:solidFill>
                  <a:srgbClr val="FFFF00"/>
                </a:solidFill>
                <a:latin typeface="+mj-lt"/>
              </a:rPr>
              <a:t>Textx</a:t>
            </a:r>
            <a:endParaRPr lang="en-US" dirty="0"/>
          </a:p>
        </p:txBody>
      </p:sp>
      <p:sp>
        <p:nvSpPr>
          <p:cNvPr id="6" name="Slide Number Placeholder 5"/>
          <p:cNvSpPr>
            <a:spLocks noGrp="1"/>
          </p:cNvSpPr>
          <p:nvPr userDrawn="1">
            <p:ph type="sldNum" sz="quarter" idx="12"/>
          </p:nvPr>
        </p:nvSpPr>
        <p:spPr>
          <a:xfrm>
            <a:off x="641351" y="6356355"/>
            <a:ext cx="2844800" cy="365125"/>
          </a:xfrm>
          <a:prstGeom prst="rect">
            <a:avLst/>
          </a:prstGeom>
        </p:spPr>
        <p:txBody>
          <a:bodyPr/>
          <a:lstStyle/>
          <a:p>
            <a:fld id="{0830A93C-9DF3-4E65-9B5D-4AED63F23610}" type="slidenum">
              <a:rPr lang="en-US" smtClean="0"/>
              <a:pPr/>
              <a:t>‹#›</a:t>
            </a:fld>
            <a:endParaRPr lang="en-US" dirty="0"/>
          </a:p>
        </p:txBody>
      </p:sp>
      <p:sp>
        <p:nvSpPr>
          <p:cNvPr id="12" name="Rectangle 42"/>
          <p:cNvSpPr>
            <a:spLocks noChangeArrowheads="1"/>
          </p:cNvSpPr>
          <p:nvPr userDrawn="1"/>
        </p:nvSpPr>
        <p:spPr bwMode="auto">
          <a:xfrm>
            <a:off x="-16256" y="749180"/>
            <a:ext cx="12252960" cy="53975"/>
          </a:xfrm>
          <a:prstGeom prst="rect">
            <a:avLst/>
          </a:prstGeom>
          <a:solidFill>
            <a:srgbClr val="FF6600"/>
          </a:solidFill>
          <a:ln w="9525">
            <a:noFill/>
            <a:miter lim="800000"/>
            <a:headEnd/>
            <a:tailEnd/>
          </a:ln>
        </p:spPr>
        <p:txBody>
          <a:bodyPr wrap="none" lIns="91418" tIns="45709" rIns="91418" bIns="45709" anchor="ctr"/>
          <a:lstStyle/>
          <a:p>
            <a:endParaRPr lang="en-US" sz="1800" dirty="0"/>
          </a:p>
        </p:txBody>
      </p:sp>
      <p:sp>
        <p:nvSpPr>
          <p:cNvPr id="13" name="Rectangle 42"/>
          <p:cNvSpPr>
            <a:spLocks noChangeArrowheads="1"/>
          </p:cNvSpPr>
          <p:nvPr userDrawn="1"/>
        </p:nvSpPr>
        <p:spPr bwMode="auto">
          <a:xfrm>
            <a:off x="-16256" y="2938468"/>
            <a:ext cx="12252960" cy="53975"/>
          </a:xfrm>
          <a:prstGeom prst="rect">
            <a:avLst/>
          </a:prstGeom>
          <a:solidFill>
            <a:srgbClr val="FF6600"/>
          </a:solidFill>
          <a:ln w="9525">
            <a:noFill/>
            <a:miter lim="800000"/>
            <a:headEnd/>
            <a:tailEnd/>
          </a:ln>
        </p:spPr>
        <p:txBody>
          <a:bodyPr wrap="none" lIns="91418" tIns="45709" rIns="91418" bIns="45709" anchor="ctr"/>
          <a:lstStyle/>
          <a:p>
            <a:endParaRPr lang="en-US" sz="1800" dirty="0"/>
          </a:p>
        </p:txBody>
      </p:sp>
    </p:spTree>
    <p:extLst>
      <p:ext uri="{BB962C8B-B14F-4D97-AF65-F5344CB8AC3E}">
        <p14:creationId xmlns:p14="http://schemas.microsoft.com/office/powerpoint/2010/main" val="267431035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391" y="365001"/>
            <a:ext cx="10516195" cy="1326059"/>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p:cNvSpPr>
            <a:spLocks noGrp="1"/>
          </p:cNvSpPr>
          <p:nvPr>
            <p:ph sz="half" idx="2"/>
          </p:nvPr>
        </p:nvSpPr>
        <p:spPr>
          <a:xfrm>
            <a:off x="839391" y="2504777"/>
            <a:ext cx="5158383" cy="3684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p:cNvSpPr>
            <a:spLocks noGrp="1"/>
          </p:cNvSpPr>
          <p:nvPr>
            <p:ph sz="quarter" idx="4"/>
          </p:nvPr>
        </p:nvSpPr>
        <p:spPr>
          <a:xfrm>
            <a:off x="6171903" y="2504777"/>
            <a:ext cx="5183683" cy="3684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4BAB686-E024-4849-A9FA-A0034D770A45}"/>
              </a:ext>
            </a:extLst>
          </p:cNvPr>
          <p:cNvSpPr>
            <a:spLocks noGrp="1"/>
          </p:cNvSpPr>
          <p:nvPr>
            <p:ph type="dt" sz="half" idx="10"/>
          </p:nvPr>
        </p:nvSpPr>
        <p:spPr/>
        <p:txBody>
          <a:bodyPr/>
          <a:lstStyle>
            <a:lvl1pPr>
              <a:defRPr/>
            </a:lvl1pPr>
          </a:lstStyle>
          <a:p>
            <a:pPr>
              <a:defRPr/>
            </a:pPr>
            <a:fld id="{1D05EBA5-8AED-487A-AE89-5654AD491DAC}" type="datetimeFigureOut">
              <a:rPr lang="en-US"/>
              <a:pPr>
                <a:defRPr/>
              </a:pPr>
              <a:t>10/6/2021</a:t>
            </a:fld>
            <a:endParaRPr lang="en-US"/>
          </a:p>
        </p:txBody>
      </p:sp>
      <p:sp>
        <p:nvSpPr>
          <p:cNvPr id="8" name="Footer Placeholder 4">
            <a:extLst>
              <a:ext uri="{FF2B5EF4-FFF2-40B4-BE49-F238E27FC236}">
                <a16:creationId xmlns:a16="http://schemas.microsoft.com/office/drawing/2014/main" id="{2E67508D-1415-4DA1-983D-FFE7291F43F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FE64C5B-0BB8-4E49-B6F4-C74E60C9B75E}"/>
              </a:ext>
            </a:extLst>
          </p:cNvPr>
          <p:cNvSpPr>
            <a:spLocks noGrp="1"/>
          </p:cNvSpPr>
          <p:nvPr>
            <p:ph type="sldNum" sz="quarter" idx="12"/>
          </p:nvPr>
        </p:nvSpPr>
        <p:spPr/>
        <p:txBody>
          <a:bodyPr/>
          <a:lstStyle>
            <a:lvl1pPr>
              <a:defRPr/>
            </a:lvl1pPr>
          </a:lstStyle>
          <a:p>
            <a:pPr>
              <a:defRPr/>
            </a:pPr>
            <a:fld id="{4BE46EBA-D825-4BA9-A59A-1908B5EBBA84}" type="slidenum">
              <a:rPr lang="en-US"/>
              <a:pPr>
                <a:defRPr/>
              </a:pPr>
              <a:t>‹#›</a:t>
            </a:fld>
            <a:endParaRPr lang="en-US"/>
          </a:p>
        </p:txBody>
      </p:sp>
    </p:spTree>
    <p:extLst>
      <p:ext uri="{BB962C8B-B14F-4D97-AF65-F5344CB8AC3E}">
        <p14:creationId xmlns:p14="http://schemas.microsoft.com/office/powerpoint/2010/main" val="2922913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Global Background">
    <p:spTree>
      <p:nvGrpSpPr>
        <p:cNvPr id="1" name=""/>
        <p:cNvGrpSpPr/>
        <p:nvPr/>
      </p:nvGrpSpPr>
      <p:grpSpPr>
        <a:xfrm>
          <a:off x="0" y="0"/>
          <a:ext cx="0" cy="0"/>
          <a:chOff x="0" y="0"/>
          <a:chExt cx="0" cy="0"/>
        </a:xfrm>
      </p:grpSpPr>
      <p:pic>
        <p:nvPicPr>
          <p:cNvPr id="3" name="Picture 2" descr="Devereaux_End Of The World As We Know It.jpg"/>
          <p:cNvPicPr>
            <a:picLocks noChangeAspect="1"/>
          </p:cNvPicPr>
          <p:nvPr userDrawn="1"/>
        </p:nvPicPr>
        <p:blipFill>
          <a:blip r:embed="rId2" cstate="print"/>
          <a:stretch>
            <a:fillRect/>
          </a:stretch>
        </p:blipFill>
        <p:spPr>
          <a:xfrm>
            <a:off x="-18977" y="1170432"/>
            <a:ext cx="12210977" cy="5687568"/>
          </a:xfrm>
          <a:prstGeom prst="rect">
            <a:avLst/>
          </a:prstGeom>
          <a:noFill/>
          <a:ln>
            <a:noFill/>
          </a:ln>
        </p:spPr>
      </p:pic>
      <p:sp>
        <p:nvSpPr>
          <p:cNvPr id="5" name="Line 9"/>
          <p:cNvSpPr>
            <a:spLocks noChangeShapeType="1"/>
          </p:cNvSpPr>
          <p:nvPr userDrawn="1"/>
        </p:nvSpPr>
        <p:spPr bwMode="auto">
          <a:xfrm>
            <a:off x="-14817" y="1131888"/>
            <a:ext cx="12192001" cy="0"/>
          </a:xfrm>
          <a:prstGeom prst="line">
            <a:avLst/>
          </a:prstGeom>
          <a:noFill/>
          <a:ln w="19050">
            <a:solidFill>
              <a:schemeClr val="accent6">
                <a:lumMod val="75000"/>
              </a:schemeClr>
            </a:solidFill>
            <a:round/>
            <a:headEnd/>
            <a:tailEnd/>
          </a:ln>
          <a:extLst>
            <a:ext uri="{909E8E84-426E-40dd-AFC4-6F175D3DCCD1}">
              <a14:hiddenFill xmlns="" xmlns:a14="http://schemas.microsoft.com/office/drawing/2010/main">
                <a:noFill/>
              </a14:hiddenFill>
            </a:ext>
          </a:extLst>
        </p:spPr>
        <p:txBody>
          <a:bodyPr wrap="none"/>
          <a:lstStyle/>
          <a:p>
            <a:endParaRPr lang="en-US" sz="1800" dirty="0"/>
          </a:p>
        </p:txBody>
      </p:sp>
      <p:sp>
        <p:nvSpPr>
          <p:cNvPr id="7" name="Title 1"/>
          <p:cNvSpPr>
            <a:spLocks noGrp="1"/>
          </p:cNvSpPr>
          <p:nvPr>
            <p:ph type="title"/>
          </p:nvPr>
        </p:nvSpPr>
        <p:spPr>
          <a:xfrm>
            <a:off x="609600" y="274638"/>
            <a:ext cx="10972800" cy="822642"/>
          </a:xfrm>
          <a:prstGeom prst="rect">
            <a:avLst/>
          </a:prstGeom>
        </p:spPr>
        <p:txBody>
          <a:bodyPr anchor="b" anchorCtr="0"/>
          <a:lstStyle>
            <a:lvl1pPr>
              <a:defRPr/>
            </a:lvl1pPr>
          </a:lstStyle>
          <a:p>
            <a:r>
              <a:rPr lang="en-US"/>
              <a:t>Click to edit Master title style</a:t>
            </a:r>
          </a:p>
        </p:txBody>
      </p:sp>
      <p:sp>
        <p:nvSpPr>
          <p:cNvPr id="8" name="Text Box 35"/>
          <p:cNvSpPr txBox="1">
            <a:spLocks noChangeArrowheads="1"/>
          </p:cNvSpPr>
          <p:nvPr userDrawn="1"/>
        </p:nvSpPr>
        <p:spPr bwMode="auto">
          <a:xfrm>
            <a:off x="2770721" y="6602419"/>
            <a:ext cx="6650567" cy="19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82039" tIns="41020" rIns="82039" bIns="41020">
            <a:spAutoFit/>
          </a:bodyPr>
          <a:lstStyle>
            <a:lvl1pPr defTabSz="820738" eaLnBrk="0" hangingPunct="0">
              <a:defRPr sz="2200">
                <a:solidFill>
                  <a:schemeClr val="tx1"/>
                </a:solidFill>
                <a:latin typeface="Arial" pitchFamily="34" charset="0"/>
              </a:defRPr>
            </a:lvl1pPr>
            <a:lvl2pPr marL="742950" indent="-285750" defTabSz="820738" eaLnBrk="0" hangingPunct="0">
              <a:defRPr sz="2200">
                <a:solidFill>
                  <a:schemeClr val="tx1"/>
                </a:solidFill>
                <a:latin typeface="Arial" pitchFamily="34" charset="0"/>
              </a:defRPr>
            </a:lvl2pPr>
            <a:lvl3pPr marL="1143000" indent="-228600" defTabSz="820738" eaLnBrk="0" hangingPunct="0">
              <a:defRPr sz="2200">
                <a:solidFill>
                  <a:schemeClr val="tx1"/>
                </a:solidFill>
                <a:latin typeface="Arial" pitchFamily="34" charset="0"/>
              </a:defRPr>
            </a:lvl3pPr>
            <a:lvl4pPr marL="1600200" indent="-228600" defTabSz="820738" eaLnBrk="0" hangingPunct="0">
              <a:defRPr sz="2200">
                <a:solidFill>
                  <a:schemeClr val="tx1"/>
                </a:solidFill>
                <a:latin typeface="Arial" pitchFamily="34" charset="0"/>
              </a:defRPr>
            </a:lvl4pPr>
            <a:lvl5pPr marL="2057400" indent="-228600" defTabSz="820738" eaLnBrk="0" hangingPunct="0">
              <a:defRPr sz="2200">
                <a:solidFill>
                  <a:schemeClr val="tx1"/>
                </a:solidFill>
                <a:latin typeface="Arial" pitchFamily="34" charset="0"/>
              </a:defRPr>
            </a:lvl5pPr>
            <a:lvl6pPr marL="2514600" indent="-228600" defTabSz="820738" eaLnBrk="0" fontAlgn="base" hangingPunct="0">
              <a:spcBef>
                <a:spcPct val="0"/>
              </a:spcBef>
              <a:spcAft>
                <a:spcPct val="0"/>
              </a:spcAft>
              <a:defRPr sz="2200">
                <a:solidFill>
                  <a:schemeClr val="tx1"/>
                </a:solidFill>
                <a:latin typeface="Arial" pitchFamily="34" charset="0"/>
              </a:defRPr>
            </a:lvl6pPr>
            <a:lvl7pPr marL="2971800" indent="-228600" defTabSz="820738" eaLnBrk="0" fontAlgn="base" hangingPunct="0">
              <a:spcBef>
                <a:spcPct val="0"/>
              </a:spcBef>
              <a:spcAft>
                <a:spcPct val="0"/>
              </a:spcAft>
              <a:defRPr sz="2200">
                <a:solidFill>
                  <a:schemeClr val="tx1"/>
                </a:solidFill>
                <a:latin typeface="Arial" pitchFamily="34" charset="0"/>
              </a:defRPr>
            </a:lvl7pPr>
            <a:lvl8pPr marL="3429000" indent="-228600" defTabSz="820738" eaLnBrk="0" fontAlgn="base" hangingPunct="0">
              <a:spcBef>
                <a:spcPct val="0"/>
              </a:spcBef>
              <a:spcAft>
                <a:spcPct val="0"/>
              </a:spcAft>
              <a:defRPr sz="2200">
                <a:solidFill>
                  <a:schemeClr val="tx1"/>
                </a:solidFill>
                <a:latin typeface="Arial" pitchFamily="34" charset="0"/>
              </a:defRPr>
            </a:lvl8pPr>
            <a:lvl9pPr marL="3886200" indent="-228600" defTabSz="820738" eaLnBrk="0" fontAlgn="base" hangingPunct="0">
              <a:spcBef>
                <a:spcPct val="0"/>
              </a:spcBef>
              <a:spcAft>
                <a:spcPct val="0"/>
              </a:spcAft>
              <a:defRPr sz="2200">
                <a:solidFill>
                  <a:schemeClr val="tx1"/>
                </a:solidFill>
                <a:latin typeface="Arial" pitchFamily="34" charset="0"/>
              </a:defRPr>
            </a:lvl9pPr>
          </a:lstStyle>
          <a:p>
            <a:pPr algn="ctr">
              <a:defRPr/>
            </a:pPr>
            <a:r>
              <a:rPr lang="en-US" sz="700" dirty="0">
                <a:solidFill>
                  <a:schemeClr val="bg1"/>
                </a:solidFill>
              </a:rPr>
              <a:t>© Global Foresight 2017 all rights reserved</a:t>
            </a:r>
            <a:r>
              <a:rPr lang="en-US" sz="700" dirty="0">
                <a:solidFill>
                  <a:schemeClr val="bg1"/>
                </a:solidFill>
                <a:latin typeface="Arial Narrow" pitchFamily="34" charset="0"/>
              </a:rPr>
              <a:t> </a:t>
            </a:r>
            <a:r>
              <a:rPr lang="en-US" sz="600" dirty="0">
                <a:solidFill>
                  <a:schemeClr val="bg1"/>
                </a:solidFill>
                <a:latin typeface="Arial Narrow" pitchFamily="34" charset="0"/>
                <a:sym typeface="Wingdings" pitchFamily="2" charset="2"/>
              </a:rPr>
              <a:t></a:t>
            </a:r>
            <a:r>
              <a:rPr lang="en-US" sz="700" dirty="0">
                <a:solidFill>
                  <a:schemeClr val="bg1"/>
                </a:solidFill>
                <a:latin typeface="Arial Narrow" pitchFamily="34" charset="0"/>
              </a:rPr>
              <a:t> </a:t>
            </a:r>
            <a:r>
              <a:rPr lang="en-US" sz="700" dirty="0">
                <a:solidFill>
                  <a:schemeClr val="bg1"/>
                </a:solidFill>
              </a:rPr>
              <a:t>www.global-foresight.net </a:t>
            </a:r>
            <a:r>
              <a:rPr lang="en-US" sz="700" dirty="0">
                <a:solidFill>
                  <a:schemeClr val="bg1"/>
                </a:solidFill>
                <a:latin typeface="Arial Narrow" pitchFamily="34" charset="0"/>
              </a:rPr>
              <a:t> </a:t>
            </a:r>
            <a:r>
              <a:rPr lang="en-US" sz="600" dirty="0">
                <a:solidFill>
                  <a:schemeClr val="bg1"/>
                </a:solidFill>
                <a:latin typeface="Arial Narrow" pitchFamily="34" charset="0"/>
                <a:sym typeface="Wingdings" pitchFamily="2" charset="2"/>
              </a:rPr>
              <a:t></a:t>
            </a:r>
            <a:r>
              <a:rPr lang="en-US" sz="700" dirty="0">
                <a:solidFill>
                  <a:schemeClr val="bg1"/>
                </a:solidFill>
                <a:latin typeface="Arial Narrow" pitchFamily="34" charset="0"/>
              </a:rPr>
              <a:t>  </a:t>
            </a:r>
            <a:r>
              <a:rPr lang="en-US" sz="700" dirty="0">
                <a:solidFill>
                  <a:schemeClr val="bg1"/>
                </a:solidFill>
              </a:rPr>
              <a:t>mohara@global-foresight.net</a:t>
            </a:r>
          </a:p>
        </p:txBody>
      </p:sp>
    </p:spTree>
    <p:extLst>
      <p:ext uri="{BB962C8B-B14F-4D97-AF65-F5344CB8AC3E}">
        <p14:creationId xmlns:p14="http://schemas.microsoft.com/office/powerpoint/2010/main" val="25139862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Global Background">
    <p:spTree>
      <p:nvGrpSpPr>
        <p:cNvPr id="1" name=""/>
        <p:cNvGrpSpPr/>
        <p:nvPr/>
      </p:nvGrpSpPr>
      <p:grpSpPr>
        <a:xfrm>
          <a:off x="0" y="0"/>
          <a:ext cx="0" cy="0"/>
          <a:chOff x="0" y="0"/>
          <a:chExt cx="0" cy="0"/>
        </a:xfrm>
      </p:grpSpPr>
      <p:pic>
        <p:nvPicPr>
          <p:cNvPr id="2" name="Picture 7" descr="MapGloberBack.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8575"/>
            <a:ext cx="12192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967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Global Background">
    <p:spTree>
      <p:nvGrpSpPr>
        <p:cNvPr id="1" name=""/>
        <p:cNvGrpSpPr/>
        <p:nvPr/>
      </p:nvGrpSpPr>
      <p:grpSpPr>
        <a:xfrm>
          <a:off x="0" y="0"/>
          <a:ext cx="0" cy="0"/>
          <a:chOff x="0" y="0"/>
          <a:chExt cx="0" cy="0"/>
        </a:xfrm>
      </p:grpSpPr>
      <p:pic>
        <p:nvPicPr>
          <p:cNvPr id="2" name="Picture 7" descr="MapGloberBack.jpg"/>
          <p:cNvPicPr>
            <a:picLocks noChangeAspect="1"/>
          </p:cNvPicPr>
          <p:nvPr userDrawn="1"/>
        </p:nvPicPr>
        <p:blipFill>
          <a:blip r:embed="rId2"/>
          <a:srcRect/>
          <a:stretch>
            <a:fillRect/>
          </a:stretch>
        </p:blipFill>
        <p:spPr bwMode="auto">
          <a:xfrm>
            <a:off x="0" y="-28575"/>
            <a:ext cx="12192000" cy="6915150"/>
          </a:xfrm>
          <a:prstGeom prst="rect">
            <a:avLst/>
          </a:prstGeom>
          <a:noFill/>
          <a:ln w="9525">
            <a:noFill/>
            <a:miter lim="800000"/>
            <a:headEnd/>
            <a:tailEnd/>
          </a:ln>
        </p:spPr>
      </p:pic>
    </p:spTree>
    <p:extLst>
      <p:ext uri="{BB962C8B-B14F-4D97-AF65-F5344CB8AC3E}">
        <p14:creationId xmlns:p14="http://schemas.microsoft.com/office/powerpoint/2010/main" val="295996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E0DF-E539-B545-A3B8-59DF4E41E58D}"/>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9A90167-8F63-A044-ADF9-0EF9FF2E24E7}"/>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D02546A-CD98-B64E-8AB3-502F267B8C99}"/>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5" name="Footer Placeholder 4">
            <a:extLst>
              <a:ext uri="{FF2B5EF4-FFF2-40B4-BE49-F238E27FC236}">
                <a16:creationId xmlns:a16="http://schemas.microsoft.com/office/drawing/2014/main" id="{22AE2B6A-9E95-114F-A2F4-B935EF9B9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1277A-EFF1-C343-A143-3F9051DFA923}"/>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3030497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039C-F1F8-4D43-8D23-6D50D8A2BD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B51432-9683-2644-AD1A-6CF2CDF5F6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86A9D-84B6-A246-AB91-0A6A71A6DF1E}"/>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5" name="Footer Placeholder 4">
            <a:extLst>
              <a:ext uri="{FF2B5EF4-FFF2-40B4-BE49-F238E27FC236}">
                <a16:creationId xmlns:a16="http://schemas.microsoft.com/office/drawing/2014/main" id="{FC2F456E-10AC-CF4E-AEBC-5DCFEF016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9C995-DC1E-CF40-90F3-206B3C5A0D6E}"/>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3566254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A013-8C80-1642-A1DC-98218CBB9B1B}"/>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A5756E2-F553-1A48-8431-D6644102352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C0B83D-E9F2-8E4C-A340-4BF15602895E}"/>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5" name="Footer Placeholder 4">
            <a:extLst>
              <a:ext uri="{FF2B5EF4-FFF2-40B4-BE49-F238E27FC236}">
                <a16:creationId xmlns:a16="http://schemas.microsoft.com/office/drawing/2014/main" id="{0B574578-2FC4-4442-9B67-C571BC9F73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244B4-17BE-9D45-81ED-5196D12890BA}"/>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2859007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F8BC-76B5-0B44-85AD-08864999F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E277F-B3E3-6B4A-ABA9-138D202F7D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8548C5-4FAE-674D-91FB-91C86AA1CF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536CCE-59B6-E747-856A-7AE11AE16A45}"/>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6" name="Footer Placeholder 5">
            <a:extLst>
              <a:ext uri="{FF2B5EF4-FFF2-40B4-BE49-F238E27FC236}">
                <a16:creationId xmlns:a16="http://schemas.microsoft.com/office/drawing/2014/main" id="{BA03FE8F-BA96-8742-86EF-751A73012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B23C2-FDD3-0347-A1FF-CA6F8DD771B6}"/>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2267955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5A07B-B1CD-E648-AFA9-7582472D90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FBD4DF-DDF8-1042-BA44-3A235DEB3F4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134DAC8-1584-0141-9529-E096D474170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6D7448-9E92-744C-8628-9393EE5F1327}"/>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E7FA605-3590-C44F-BCD4-19E1D4256AC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02B540-14A3-D24A-819F-265AF25F94A5}"/>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8" name="Footer Placeholder 7">
            <a:extLst>
              <a:ext uri="{FF2B5EF4-FFF2-40B4-BE49-F238E27FC236}">
                <a16:creationId xmlns:a16="http://schemas.microsoft.com/office/drawing/2014/main" id="{0FD41548-8D0A-6940-AC92-3478BAB7CC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A7984C-1C66-1E40-9B65-7C44B2DF6FB1}"/>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123153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71602-3DBA-0E46-9B8F-A0CB7614A4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C5E9C4-2C6C-4D47-848F-C9B3F9BC5F15}"/>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4" name="Footer Placeholder 3">
            <a:extLst>
              <a:ext uri="{FF2B5EF4-FFF2-40B4-BE49-F238E27FC236}">
                <a16:creationId xmlns:a16="http://schemas.microsoft.com/office/drawing/2014/main" id="{EFA6BE7E-1201-A840-AD70-3A90356D9B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DCF1A7-83BA-914B-AD1E-A878584ED039}"/>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2365570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21903-0AAE-D141-8341-F0A67C977332}"/>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3" name="Footer Placeholder 2">
            <a:extLst>
              <a:ext uri="{FF2B5EF4-FFF2-40B4-BE49-F238E27FC236}">
                <a16:creationId xmlns:a16="http://schemas.microsoft.com/office/drawing/2014/main" id="{702A4061-2EFA-3344-BBC5-6F9F715F58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EB5BD3-96D2-1C4C-AACF-4ED15D089A97}"/>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4227854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7903" y="365001"/>
            <a:ext cx="10516195" cy="1326059"/>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1F1D88B7-25BF-4EB5-8225-F1B4174044A8}"/>
              </a:ext>
            </a:extLst>
          </p:cNvPr>
          <p:cNvSpPr>
            <a:spLocks noGrp="1"/>
          </p:cNvSpPr>
          <p:nvPr>
            <p:ph type="dt" sz="half" idx="10"/>
          </p:nvPr>
        </p:nvSpPr>
        <p:spPr/>
        <p:txBody>
          <a:bodyPr/>
          <a:lstStyle>
            <a:lvl1pPr>
              <a:defRPr/>
            </a:lvl1pPr>
          </a:lstStyle>
          <a:p>
            <a:pPr>
              <a:defRPr/>
            </a:pPr>
            <a:fld id="{CE14450B-2A00-4B28-ACE9-CF741640ADB3}" type="datetimeFigureOut">
              <a:rPr lang="en-US"/>
              <a:pPr>
                <a:defRPr/>
              </a:pPr>
              <a:t>10/6/2021</a:t>
            </a:fld>
            <a:endParaRPr lang="en-US"/>
          </a:p>
        </p:txBody>
      </p:sp>
      <p:sp>
        <p:nvSpPr>
          <p:cNvPr id="4" name="Footer Placeholder 4">
            <a:extLst>
              <a:ext uri="{FF2B5EF4-FFF2-40B4-BE49-F238E27FC236}">
                <a16:creationId xmlns:a16="http://schemas.microsoft.com/office/drawing/2014/main" id="{E620A486-F8B2-4885-94E3-1CBBEC93C95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8C95AE-859E-4F32-BB89-1C17A2D86225}"/>
              </a:ext>
            </a:extLst>
          </p:cNvPr>
          <p:cNvSpPr>
            <a:spLocks noGrp="1"/>
          </p:cNvSpPr>
          <p:nvPr>
            <p:ph type="sldNum" sz="quarter" idx="12"/>
          </p:nvPr>
        </p:nvSpPr>
        <p:spPr/>
        <p:txBody>
          <a:bodyPr/>
          <a:lstStyle>
            <a:lvl1pPr>
              <a:defRPr/>
            </a:lvl1pPr>
          </a:lstStyle>
          <a:p>
            <a:pPr>
              <a:defRPr/>
            </a:pPr>
            <a:fld id="{B99561AA-362F-493D-9223-988934ED4F06}" type="slidenum">
              <a:rPr lang="en-US"/>
              <a:pPr>
                <a:defRPr/>
              </a:pPr>
              <a:t>‹#›</a:t>
            </a:fld>
            <a:endParaRPr lang="en-US"/>
          </a:p>
        </p:txBody>
      </p:sp>
    </p:spTree>
    <p:extLst>
      <p:ext uri="{BB962C8B-B14F-4D97-AF65-F5344CB8AC3E}">
        <p14:creationId xmlns:p14="http://schemas.microsoft.com/office/powerpoint/2010/main" val="1195127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C4F0-62D0-4845-A31A-073F1A9FA0A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2DFBA90-8C45-3044-A40F-B1405D3C7FC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0AE3A-D528-AE42-89E2-E1E8E52C393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59D5BB3-AF58-154D-A7CD-0F1C1BE2B9E7}"/>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6" name="Footer Placeholder 5">
            <a:extLst>
              <a:ext uri="{FF2B5EF4-FFF2-40B4-BE49-F238E27FC236}">
                <a16:creationId xmlns:a16="http://schemas.microsoft.com/office/drawing/2014/main" id="{2DDC7ABE-9159-454A-9BEE-DCCAEB10A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D557A8-08E3-DF4B-8ABC-B3FA90D51A8F}"/>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18948425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3F5C-1CF3-4A4A-85CA-38025DC11A7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37996F4-A443-6E47-B73A-A177C55C097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A288F18-6DB0-9F48-B3B5-D54693BE59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CF88FB1-B6E9-EE4B-A79D-2D7D6B2C8E1A}"/>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6" name="Footer Placeholder 5">
            <a:extLst>
              <a:ext uri="{FF2B5EF4-FFF2-40B4-BE49-F238E27FC236}">
                <a16:creationId xmlns:a16="http://schemas.microsoft.com/office/drawing/2014/main" id="{1669BA4D-65E0-E745-8649-AC28559467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D918A-FF25-C346-A2E1-BD6A1422471B}"/>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4223980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05F7-A8FD-6741-948C-E0F4EDD638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ADD88-4EC5-9D48-9066-64D81CD4E4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C970E-751C-0B43-B878-1CE5E20EF03E}"/>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5" name="Footer Placeholder 4">
            <a:extLst>
              <a:ext uri="{FF2B5EF4-FFF2-40B4-BE49-F238E27FC236}">
                <a16:creationId xmlns:a16="http://schemas.microsoft.com/office/drawing/2014/main" id="{67B56215-9A3F-2941-9EF5-9328A0792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0F83C-3F5A-DB4B-A9D6-17F34AB0EC0A}"/>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1793247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5342F-7E65-1544-861C-ECFAF7896AF0}"/>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3794E4-DF8A-9940-BD75-FF2672E559FA}"/>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D5F93-E5B0-FF4B-A314-A32360248490}"/>
              </a:ext>
            </a:extLst>
          </p:cNvPr>
          <p:cNvSpPr>
            <a:spLocks noGrp="1"/>
          </p:cNvSpPr>
          <p:nvPr>
            <p:ph type="dt" sz="half" idx="10"/>
          </p:nvPr>
        </p:nvSpPr>
        <p:spPr/>
        <p:txBody>
          <a:bodyPr/>
          <a:lstStyle/>
          <a:p>
            <a:fld id="{D93F0F1B-2E6C-594C-8555-A0E68F385F66}" type="datetimeFigureOut">
              <a:rPr lang="en-US" smtClean="0"/>
              <a:t>10/6/2021</a:t>
            </a:fld>
            <a:endParaRPr lang="en-US"/>
          </a:p>
        </p:txBody>
      </p:sp>
      <p:sp>
        <p:nvSpPr>
          <p:cNvPr id="5" name="Footer Placeholder 4">
            <a:extLst>
              <a:ext uri="{FF2B5EF4-FFF2-40B4-BE49-F238E27FC236}">
                <a16:creationId xmlns:a16="http://schemas.microsoft.com/office/drawing/2014/main" id="{672AE217-558D-AC42-A356-918383CF2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60F7E-9118-5D4B-AAF3-0DDD492CA619}"/>
              </a:ext>
            </a:extLst>
          </p:cNvPr>
          <p:cNvSpPr>
            <a:spLocks noGrp="1"/>
          </p:cNvSpPr>
          <p:nvPr>
            <p:ph type="sldNum" sz="quarter" idx="12"/>
          </p:nvPr>
        </p:nvSpPr>
        <p:spPr/>
        <p:txBody>
          <a:bodyPr/>
          <a:lstStyle/>
          <a:p>
            <a:fld id="{F1BF2DC5-2EA8-894F-9A90-3C8139E33FEF}" type="slidenum">
              <a:rPr lang="en-US" smtClean="0"/>
              <a:t>‹#›</a:t>
            </a:fld>
            <a:endParaRPr lang="en-US"/>
          </a:p>
        </p:txBody>
      </p:sp>
    </p:spTree>
    <p:extLst>
      <p:ext uri="{BB962C8B-B14F-4D97-AF65-F5344CB8AC3E}">
        <p14:creationId xmlns:p14="http://schemas.microsoft.com/office/powerpoint/2010/main" val="4172597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426340863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187687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27851376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28078614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2261353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204217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4553C7-D5B1-4F72-9A94-6561416F76E5}"/>
              </a:ext>
            </a:extLst>
          </p:cNvPr>
          <p:cNvSpPr>
            <a:spLocks noGrp="1"/>
          </p:cNvSpPr>
          <p:nvPr>
            <p:ph type="dt" sz="half" idx="10"/>
          </p:nvPr>
        </p:nvSpPr>
        <p:spPr/>
        <p:txBody>
          <a:bodyPr/>
          <a:lstStyle>
            <a:lvl1pPr>
              <a:defRPr/>
            </a:lvl1pPr>
          </a:lstStyle>
          <a:p>
            <a:pPr>
              <a:defRPr/>
            </a:pPr>
            <a:fld id="{D501B79A-CFC4-4719-8FB7-D6B38F3B46E4}" type="datetimeFigureOut">
              <a:rPr lang="en-US"/>
              <a:pPr>
                <a:defRPr/>
              </a:pPr>
              <a:t>10/6/2021</a:t>
            </a:fld>
            <a:endParaRPr lang="en-US"/>
          </a:p>
        </p:txBody>
      </p:sp>
      <p:sp>
        <p:nvSpPr>
          <p:cNvPr id="3" name="Footer Placeholder 4">
            <a:extLst>
              <a:ext uri="{FF2B5EF4-FFF2-40B4-BE49-F238E27FC236}">
                <a16:creationId xmlns:a16="http://schemas.microsoft.com/office/drawing/2014/main" id="{999AD95E-A485-443C-9496-681AA408B46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10109C6-42E6-4D27-9ACF-D2D8FB0C0098}"/>
              </a:ext>
            </a:extLst>
          </p:cNvPr>
          <p:cNvSpPr>
            <a:spLocks noGrp="1"/>
          </p:cNvSpPr>
          <p:nvPr>
            <p:ph type="sldNum" sz="quarter" idx="12"/>
          </p:nvPr>
        </p:nvSpPr>
        <p:spPr/>
        <p:txBody>
          <a:bodyPr/>
          <a:lstStyle>
            <a:lvl1pPr>
              <a:defRPr/>
            </a:lvl1pPr>
          </a:lstStyle>
          <a:p>
            <a:pPr>
              <a:defRPr/>
            </a:pPr>
            <a:fld id="{02BD19A9-F7F7-4718-A4C0-EAB40A8D0030}" type="slidenum">
              <a:rPr lang="en-US"/>
              <a:pPr>
                <a:defRPr/>
              </a:pPr>
              <a:t>‹#›</a:t>
            </a:fld>
            <a:endParaRPr lang="en-US"/>
          </a:p>
        </p:txBody>
      </p:sp>
    </p:spTree>
    <p:extLst>
      <p:ext uri="{BB962C8B-B14F-4D97-AF65-F5344CB8AC3E}">
        <p14:creationId xmlns:p14="http://schemas.microsoft.com/office/powerpoint/2010/main" val="31247807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229063689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3865287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1000829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21607262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98F8CC-0EF7-4A5D-8132-50CF4C1500E7}" type="datetimeFigureOut">
              <a:rPr lang="en-US" smtClean="0"/>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AA98F-2A81-4D61-86EF-0AC2E6637DFA}" type="slidenum">
              <a:rPr lang="en-US" smtClean="0"/>
              <a:t>‹#›</a:t>
            </a:fld>
            <a:endParaRPr lang="en-US" dirty="0"/>
          </a:p>
        </p:txBody>
      </p:sp>
    </p:spTree>
    <p:extLst>
      <p:ext uri="{BB962C8B-B14F-4D97-AF65-F5344CB8AC3E}">
        <p14:creationId xmlns:p14="http://schemas.microsoft.com/office/powerpoint/2010/main" val="60641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E0DF-E539-B545-A3B8-59DF4E41E5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90167-8F63-A044-ADF9-0EF9FF2E24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02546A-CD98-B64E-8AB3-502F267B8C99}"/>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5" name="Footer Placeholder 4">
            <a:extLst>
              <a:ext uri="{FF2B5EF4-FFF2-40B4-BE49-F238E27FC236}">
                <a16:creationId xmlns:a16="http://schemas.microsoft.com/office/drawing/2014/main" id="{22AE2B6A-9E95-114F-A2F4-B935EF9B95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81277A-EFF1-C343-A143-3F9051DFA923}"/>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37571375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039C-F1F8-4D43-8D23-6D50D8A2BD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B51432-9683-2644-AD1A-6CF2CDF5F6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86A9D-84B6-A246-AB91-0A6A71A6DF1E}"/>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5" name="Footer Placeholder 4">
            <a:extLst>
              <a:ext uri="{FF2B5EF4-FFF2-40B4-BE49-F238E27FC236}">
                <a16:creationId xmlns:a16="http://schemas.microsoft.com/office/drawing/2014/main" id="{FC2F456E-10AC-CF4E-AEBC-5DCFEF0169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49C995-DC1E-CF40-90F3-206B3C5A0D6E}"/>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18555341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A013-8C80-1642-A1DC-98218CBB9B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5756E2-F553-1A48-8431-D664410235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C0B83D-E9F2-8E4C-A340-4BF15602895E}"/>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5" name="Footer Placeholder 4">
            <a:extLst>
              <a:ext uri="{FF2B5EF4-FFF2-40B4-BE49-F238E27FC236}">
                <a16:creationId xmlns:a16="http://schemas.microsoft.com/office/drawing/2014/main" id="{0B574578-2FC4-4442-9B67-C571BC9F73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F244B4-17BE-9D45-81ED-5196D12890BA}"/>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19280905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F8BC-76B5-0B44-85AD-08864999F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E277F-B3E3-6B4A-ABA9-138D202F7D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8548C5-4FAE-674D-91FB-91C86AA1CF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536CCE-59B6-E747-856A-7AE11AE16A45}"/>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6" name="Footer Placeholder 5">
            <a:extLst>
              <a:ext uri="{FF2B5EF4-FFF2-40B4-BE49-F238E27FC236}">
                <a16:creationId xmlns:a16="http://schemas.microsoft.com/office/drawing/2014/main" id="{BA03FE8F-BA96-8742-86EF-751A730126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7B23C2-FDD3-0347-A1FF-CA6F8DD771B6}"/>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4245894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5A07B-B1CD-E648-AFA9-7582472D90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FBD4DF-DDF8-1042-BA44-3A235DEB3F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34DAC8-1584-0141-9529-E096D47417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6D7448-9E92-744C-8628-9393EE5F13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7FA605-3590-C44F-BCD4-19E1D4256A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02B540-14A3-D24A-819F-265AF25F94A5}"/>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8" name="Footer Placeholder 7">
            <a:extLst>
              <a:ext uri="{FF2B5EF4-FFF2-40B4-BE49-F238E27FC236}">
                <a16:creationId xmlns:a16="http://schemas.microsoft.com/office/drawing/2014/main" id="{0FD41548-8D0A-6940-AC92-3478BAB7CC5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CA7984C-1C66-1E40-9B65-7C44B2DF6FB1}"/>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2363264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391" y="457646"/>
            <a:ext cx="3932039" cy="1599531"/>
          </a:xfrm>
          <a:prstGeom prst="rect">
            <a:avLst/>
          </a:prstGeom>
        </p:spPr>
        <p:txBody>
          <a:bodyPr anchor="b"/>
          <a:lstStyle>
            <a:lvl1pPr>
              <a:defRPr sz="2250"/>
            </a:lvl1pPr>
          </a:lstStyle>
          <a:p>
            <a:r>
              <a:rPr lang="en-US"/>
              <a:t>Click to edit Master title style</a:t>
            </a:r>
          </a:p>
        </p:txBody>
      </p:sp>
      <p:sp>
        <p:nvSpPr>
          <p:cNvPr id="3" name="Content Placeholder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5" name="Date Placeholder 3">
            <a:extLst>
              <a:ext uri="{FF2B5EF4-FFF2-40B4-BE49-F238E27FC236}">
                <a16:creationId xmlns:a16="http://schemas.microsoft.com/office/drawing/2014/main" id="{7F07C849-1A4C-4488-BB60-2D40F1D1225A}"/>
              </a:ext>
            </a:extLst>
          </p:cNvPr>
          <p:cNvSpPr>
            <a:spLocks noGrp="1"/>
          </p:cNvSpPr>
          <p:nvPr>
            <p:ph type="dt" sz="half" idx="10"/>
          </p:nvPr>
        </p:nvSpPr>
        <p:spPr/>
        <p:txBody>
          <a:bodyPr/>
          <a:lstStyle>
            <a:lvl1pPr>
              <a:defRPr/>
            </a:lvl1pPr>
          </a:lstStyle>
          <a:p>
            <a:pPr>
              <a:defRPr/>
            </a:pPr>
            <a:fld id="{BE98A807-CC69-4A6F-A337-D5D9C646A47F}" type="datetimeFigureOut">
              <a:rPr lang="en-US"/>
              <a:pPr>
                <a:defRPr/>
              </a:pPr>
              <a:t>10/6/2021</a:t>
            </a:fld>
            <a:endParaRPr lang="en-US"/>
          </a:p>
        </p:txBody>
      </p:sp>
      <p:sp>
        <p:nvSpPr>
          <p:cNvPr id="6" name="Footer Placeholder 4">
            <a:extLst>
              <a:ext uri="{FF2B5EF4-FFF2-40B4-BE49-F238E27FC236}">
                <a16:creationId xmlns:a16="http://schemas.microsoft.com/office/drawing/2014/main" id="{54954AAF-376B-46AD-AF0D-4F313CD45D4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F08F21-81EC-4F29-912D-89D0924964EF}"/>
              </a:ext>
            </a:extLst>
          </p:cNvPr>
          <p:cNvSpPr>
            <a:spLocks noGrp="1"/>
          </p:cNvSpPr>
          <p:nvPr>
            <p:ph type="sldNum" sz="quarter" idx="12"/>
          </p:nvPr>
        </p:nvSpPr>
        <p:spPr/>
        <p:txBody>
          <a:bodyPr/>
          <a:lstStyle>
            <a:lvl1pPr>
              <a:defRPr/>
            </a:lvl1pPr>
          </a:lstStyle>
          <a:p>
            <a:pPr>
              <a:defRPr/>
            </a:pPr>
            <a:fld id="{57331929-F7D8-460D-9826-0BC83A58E448}" type="slidenum">
              <a:rPr lang="en-US"/>
              <a:pPr>
                <a:defRPr/>
              </a:pPr>
              <a:t>‹#›</a:t>
            </a:fld>
            <a:endParaRPr lang="en-US"/>
          </a:p>
        </p:txBody>
      </p:sp>
    </p:spTree>
    <p:extLst>
      <p:ext uri="{BB962C8B-B14F-4D97-AF65-F5344CB8AC3E}">
        <p14:creationId xmlns:p14="http://schemas.microsoft.com/office/powerpoint/2010/main" val="2882500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71602-3DBA-0E46-9B8F-A0CB7614A4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C5E9C4-2C6C-4D47-848F-C9B3F9BC5F15}"/>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4" name="Footer Placeholder 3">
            <a:extLst>
              <a:ext uri="{FF2B5EF4-FFF2-40B4-BE49-F238E27FC236}">
                <a16:creationId xmlns:a16="http://schemas.microsoft.com/office/drawing/2014/main" id="{EFA6BE7E-1201-A840-AD70-3A90356D9B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FDCF1A7-83BA-914B-AD1E-A878584ED039}"/>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2893345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21903-0AAE-D141-8341-F0A67C977332}"/>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3" name="Footer Placeholder 2">
            <a:extLst>
              <a:ext uri="{FF2B5EF4-FFF2-40B4-BE49-F238E27FC236}">
                <a16:creationId xmlns:a16="http://schemas.microsoft.com/office/drawing/2014/main" id="{702A4061-2EFA-3344-BBC5-6F9F715F58C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B5BD3-96D2-1C4C-AACF-4ED15D089A97}"/>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14458985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C4F0-62D0-4845-A31A-073F1A9FA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DFBA90-8C45-3044-A40F-B1405D3C7F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0AE3A-D528-AE42-89E2-E1E8E52C3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9D5BB3-AF58-154D-A7CD-0F1C1BE2B9E7}"/>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6" name="Footer Placeholder 5">
            <a:extLst>
              <a:ext uri="{FF2B5EF4-FFF2-40B4-BE49-F238E27FC236}">
                <a16:creationId xmlns:a16="http://schemas.microsoft.com/office/drawing/2014/main" id="{2DDC7ABE-9159-454A-9BEE-DCCAEB10A9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FD557A8-08E3-DF4B-8ABC-B3FA90D51A8F}"/>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22715953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3F5C-1CF3-4A4A-85CA-38025DC11A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7996F4-A443-6E47-B73A-A177C55C09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A288F18-6DB0-9F48-B3B5-D54693BE5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F88FB1-B6E9-EE4B-A79D-2D7D6B2C8E1A}"/>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6" name="Footer Placeholder 5">
            <a:extLst>
              <a:ext uri="{FF2B5EF4-FFF2-40B4-BE49-F238E27FC236}">
                <a16:creationId xmlns:a16="http://schemas.microsoft.com/office/drawing/2014/main" id="{1669BA4D-65E0-E745-8649-AC28559467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0D918A-FF25-C346-A2E1-BD6A1422471B}"/>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6151946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05F7-A8FD-6741-948C-E0F4EDD638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EADD88-4EC5-9D48-9066-64D81CD4E4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C970E-751C-0B43-B878-1CE5E20EF03E}"/>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5" name="Footer Placeholder 4">
            <a:extLst>
              <a:ext uri="{FF2B5EF4-FFF2-40B4-BE49-F238E27FC236}">
                <a16:creationId xmlns:a16="http://schemas.microsoft.com/office/drawing/2014/main" id="{67B56215-9A3F-2941-9EF5-9328A07928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B0F83C-3F5A-DB4B-A9D6-17F34AB0EC0A}"/>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1756321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5342F-7E65-1544-861C-ECFAF7896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3794E4-DF8A-9940-BD75-FF2672E559F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D5F93-E5B0-FF4B-A314-A32360248490}"/>
              </a:ext>
            </a:extLst>
          </p:cNvPr>
          <p:cNvSpPr>
            <a:spLocks noGrp="1"/>
          </p:cNvSpPr>
          <p:nvPr>
            <p:ph type="dt" sz="half" idx="10"/>
          </p:nvPr>
        </p:nvSpPr>
        <p:spPr/>
        <p:txBody>
          <a:bodyPr/>
          <a:lstStyle/>
          <a:p>
            <a:fld id="{D93F0F1B-2E6C-594C-8555-A0E68F385F66}" type="datetimeFigureOut">
              <a:rPr lang="en-US" smtClean="0"/>
              <a:t>10/6/2021</a:t>
            </a:fld>
            <a:endParaRPr lang="en-US" dirty="0"/>
          </a:p>
        </p:txBody>
      </p:sp>
      <p:sp>
        <p:nvSpPr>
          <p:cNvPr id="5" name="Footer Placeholder 4">
            <a:extLst>
              <a:ext uri="{FF2B5EF4-FFF2-40B4-BE49-F238E27FC236}">
                <a16:creationId xmlns:a16="http://schemas.microsoft.com/office/drawing/2014/main" id="{672AE217-558D-AC42-A356-918383CF25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460F7E-9118-5D4B-AAF3-0DDD492CA619}"/>
              </a:ext>
            </a:extLst>
          </p:cNvPr>
          <p:cNvSpPr>
            <a:spLocks noGrp="1"/>
          </p:cNvSpPr>
          <p:nvPr>
            <p:ph type="sldNum" sz="quarter" idx="12"/>
          </p:nvPr>
        </p:nvSpPr>
        <p:spPr/>
        <p:txBody>
          <a:bodyPr/>
          <a:lstStyle/>
          <a:p>
            <a:fld id="{F1BF2DC5-2EA8-894F-9A90-3C8139E33FEF}" type="slidenum">
              <a:rPr lang="en-US" smtClean="0"/>
              <a:t>‹#›</a:t>
            </a:fld>
            <a:endParaRPr lang="en-US" dirty="0"/>
          </a:p>
        </p:txBody>
      </p:sp>
    </p:spTree>
    <p:extLst>
      <p:ext uri="{BB962C8B-B14F-4D97-AF65-F5344CB8AC3E}">
        <p14:creationId xmlns:p14="http://schemas.microsoft.com/office/powerpoint/2010/main" val="24945271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2B2F-F6FE-474E-96A6-2193567AEB2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461CE9-2C52-48FB-A4A3-AA2DC24F990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9FC4904-8667-44BA-886A-A3A91F54D7D0}"/>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a:extLst>
              <a:ext uri="{FF2B5EF4-FFF2-40B4-BE49-F238E27FC236}">
                <a16:creationId xmlns:a16="http://schemas.microsoft.com/office/drawing/2014/main" id="{0D2AE9D0-3B0B-4A05-A589-F7C156B7D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F3179-ED59-4CC6-AD3E-19FA1C464B59}"/>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3881439614"/>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B7BD-DDF3-4202-B37C-FBEE4EEB1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EDCD8-8741-4DB8-81B4-AF5DEEF973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F4D8B-1A5E-4DBA-978B-B6EFF4E694FA}"/>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a:extLst>
              <a:ext uri="{FF2B5EF4-FFF2-40B4-BE49-F238E27FC236}">
                <a16:creationId xmlns:a16="http://schemas.microsoft.com/office/drawing/2014/main" id="{439DE525-6A42-497E-93CA-C340A82F3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5617C-2D4A-4CA0-83DC-EDFF16B2128C}"/>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3105916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3EEE-DADE-4046-BAA6-C05360CDFA46}"/>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9DA35F1-CF74-493E-B3A4-87DDA176B04D}"/>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C4B1E-D8F3-488A-AB21-9B3E714A7B15}"/>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a:extLst>
              <a:ext uri="{FF2B5EF4-FFF2-40B4-BE49-F238E27FC236}">
                <a16:creationId xmlns:a16="http://schemas.microsoft.com/office/drawing/2014/main" id="{C693036E-B76C-4051-933F-54D54CDF1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7351F-F17A-4759-860E-5F1E25E6C964}"/>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295169975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9260-BFD8-4E03-B4C3-AE21B6E29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21F3B-5767-40C7-93C6-698FA3FEB2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3EDEBA-2719-4D8F-B14E-0613EF660F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1A201A-6D9F-4A1B-A5F0-E79750715506}"/>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6" name="Footer Placeholder 5">
            <a:extLst>
              <a:ext uri="{FF2B5EF4-FFF2-40B4-BE49-F238E27FC236}">
                <a16:creationId xmlns:a16="http://schemas.microsoft.com/office/drawing/2014/main" id="{012847C2-5B72-4245-AA98-B530174549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E049D-9E6F-4862-B053-93AF3CB7836C}"/>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123692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391" y="457646"/>
            <a:ext cx="3932039" cy="1599531"/>
          </a:xfrm>
          <a:prstGeom prst="rect">
            <a:avLst/>
          </a:prstGeom>
        </p:spPr>
        <p:txBody>
          <a:bodyPr anchor="b"/>
          <a:lstStyle>
            <a:lvl1pPr>
              <a:defRPr sz="2250"/>
            </a:lvl1pPr>
          </a:lstStyle>
          <a:p>
            <a:r>
              <a:rPr lang="en-US"/>
              <a:t>Click to edit Master title style</a:t>
            </a:r>
          </a:p>
        </p:txBody>
      </p:sp>
      <p:sp>
        <p:nvSpPr>
          <p:cNvPr id="3" name="Picture Placeholder 2"/>
          <p:cNvSpPr>
            <a:spLocks noGrp="1"/>
          </p:cNvSpPr>
          <p:nvPr>
            <p:ph type="pic" idx="1"/>
          </p:nvPr>
        </p:nvSpPr>
        <p:spPr>
          <a:xfrm>
            <a:off x="5183684" y="987847"/>
            <a:ext cx="6171902" cy="4873377"/>
          </a:xfrm>
          <a:prstGeom prst="rect">
            <a:avLst/>
          </a:prstGeom>
        </p:spPr>
        <p:txBody>
          <a:bodyPr rtlCol="0">
            <a:normAutofit/>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p>
        </p:txBody>
      </p:sp>
      <p:sp>
        <p:nvSpPr>
          <p:cNvPr id="4" name="Text Placeholder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
        <p:nvSpPr>
          <p:cNvPr id="5" name="Date Placeholder 3">
            <a:extLst>
              <a:ext uri="{FF2B5EF4-FFF2-40B4-BE49-F238E27FC236}">
                <a16:creationId xmlns:a16="http://schemas.microsoft.com/office/drawing/2014/main" id="{241ACE3C-E49F-4191-AA0F-8137DDB4DF20}"/>
              </a:ext>
            </a:extLst>
          </p:cNvPr>
          <p:cNvSpPr>
            <a:spLocks noGrp="1"/>
          </p:cNvSpPr>
          <p:nvPr>
            <p:ph type="dt" sz="half" idx="10"/>
          </p:nvPr>
        </p:nvSpPr>
        <p:spPr/>
        <p:txBody>
          <a:bodyPr/>
          <a:lstStyle>
            <a:lvl1pPr>
              <a:defRPr/>
            </a:lvl1pPr>
          </a:lstStyle>
          <a:p>
            <a:pPr>
              <a:defRPr/>
            </a:pPr>
            <a:fld id="{2F26C690-1C78-4CF1-92E0-627EC03E28B2}" type="datetimeFigureOut">
              <a:rPr lang="en-US"/>
              <a:pPr>
                <a:defRPr/>
              </a:pPr>
              <a:t>10/6/2021</a:t>
            </a:fld>
            <a:endParaRPr lang="en-US"/>
          </a:p>
        </p:txBody>
      </p:sp>
      <p:sp>
        <p:nvSpPr>
          <p:cNvPr id="6" name="Footer Placeholder 4">
            <a:extLst>
              <a:ext uri="{FF2B5EF4-FFF2-40B4-BE49-F238E27FC236}">
                <a16:creationId xmlns:a16="http://schemas.microsoft.com/office/drawing/2014/main" id="{6E9C13DC-AF60-4C23-9844-B643EE9A20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6114D9-9BF1-40ED-93D1-2386DFE64CE3}"/>
              </a:ext>
            </a:extLst>
          </p:cNvPr>
          <p:cNvSpPr>
            <a:spLocks noGrp="1"/>
          </p:cNvSpPr>
          <p:nvPr>
            <p:ph type="sldNum" sz="quarter" idx="12"/>
          </p:nvPr>
        </p:nvSpPr>
        <p:spPr/>
        <p:txBody>
          <a:bodyPr/>
          <a:lstStyle>
            <a:lvl1pPr>
              <a:defRPr/>
            </a:lvl1pPr>
          </a:lstStyle>
          <a:p>
            <a:pPr>
              <a:defRPr/>
            </a:pPr>
            <a:fld id="{47EE9F9B-D2BB-4B7E-8E1F-30AABEE26BBB}" type="slidenum">
              <a:rPr lang="en-US"/>
              <a:pPr>
                <a:defRPr/>
              </a:pPr>
              <a:t>‹#›</a:t>
            </a:fld>
            <a:endParaRPr lang="en-US"/>
          </a:p>
        </p:txBody>
      </p:sp>
    </p:spTree>
    <p:extLst>
      <p:ext uri="{BB962C8B-B14F-4D97-AF65-F5344CB8AC3E}">
        <p14:creationId xmlns:p14="http://schemas.microsoft.com/office/powerpoint/2010/main" val="4163310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ED31-6876-430D-A3C2-B50729F7FDD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E0B4E9-1A24-4014-A58D-8776546210D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A065B59-6CF1-4A3A-8188-FA06A693030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C2D32-D209-4CDE-9E36-D50FBA827BE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90A90-FD65-4D4C-8B81-7BF367B94A8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F7323C-A200-48CE-997B-8F08B95E4638}"/>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8" name="Footer Placeholder 7">
            <a:extLst>
              <a:ext uri="{FF2B5EF4-FFF2-40B4-BE49-F238E27FC236}">
                <a16:creationId xmlns:a16="http://schemas.microsoft.com/office/drawing/2014/main" id="{7B8E281A-3514-49C5-A156-A7853E606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229231-FD20-4392-AED5-5CD91E2DFC82}"/>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5560433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06AF-EA05-46F3-9F41-416EFE4E76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E4D6E6-D5CC-4802-95F3-6C14A0EAA7E9}"/>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4" name="Footer Placeholder 3">
            <a:extLst>
              <a:ext uri="{FF2B5EF4-FFF2-40B4-BE49-F238E27FC236}">
                <a16:creationId xmlns:a16="http://schemas.microsoft.com/office/drawing/2014/main" id="{3678DC65-F622-43EE-A714-BC148EEAED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7CBE5-CE50-49A3-A087-F8B27E66FB6F}"/>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17907392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CC287-CBBA-4FEE-BFB3-33B6688CAFEC}"/>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3" name="Footer Placeholder 2">
            <a:extLst>
              <a:ext uri="{FF2B5EF4-FFF2-40B4-BE49-F238E27FC236}">
                <a16:creationId xmlns:a16="http://schemas.microsoft.com/office/drawing/2014/main" id="{02E9AF94-1E4D-432B-AFAF-2E08CAA38C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17062F-0F22-4FB8-BE13-B06C95D39DB5}"/>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424370136"/>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919E-BFCF-4A62-9251-D3C7DB73B2D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B7248B5-0629-4E39-AFC9-A4F8295922D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E50195-F480-4F38-95B8-A717107DB3E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B2447B-A672-46F6-868D-79566DFF1241}"/>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6" name="Footer Placeholder 5">
            <a:extLst>
              <a:ext uri="{FF2B5EF4-FFF2-40B4-BE49-F238E27FC236}">
                <a16:creationId xmlns:a16="http://schemas.microsoft.com/office/drawing/2014/main" id="{BA846328-F184-40CC-A476-B7F122CA2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CBEE5D-C118-4546-8881-E55796392F01}"/>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3358963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D3F7-11E7-45C7-996D-34938C5930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44D3034-372F-4B54-A114-D1721276222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1F08974-73D7-46FE-919D-74D05F0EC2B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168EB4B-0394-461F-A80E-7444C1D32D97}"/>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6" name="Footer Placeholder 5">
            <a:extLst>
              <a:ext uri="{FF2B5EF4-FFF2-40B4-BE49-F238E27FC236}">
                <a16:creationId xmlns:a16="http://schemas.microsoft.com/office/drawing/2014/main" id="{E02CE029-6813-4880-A84E-A46BA1708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012D0-95E2-4681-829D-55903C71208D}"/>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39870086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86AC-CA4A-4639-B257-9E882E955C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16B7E5-91A4-4C17-A525-029916946B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A834E-820B-46E6-8FA2-AE8A21ACE036}"/>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a:extLst>
              <a:ext uri="{FF2B5EF4-FFF2-40B4-BE49-F238E27FC236}">
                <a16:creationId xmlns:a16="http://schemas.microsoft.com/office/drawing/2014/main" id="{B6363646-5F11-46C5-8E6A-ECA18F5C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0153A-82DA-4C0C-A9B6-387C5C572B2B}"/>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42276101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5BDB4F-5FFE-4076-8C7E-955D97B3DE0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7B69CC-65CA-4057-B988-4BD5111EAAA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5335E-3F49-4DE0-B15A-BF5DC80F5735}"/>
              </a:ext>
            </a:extLst>
          </p:cNvPr>
          <p:cNvSpPr>
            <a:spLocks noGrp="1"/>
          </p:cNvSpPr>
          <p:nvPr>
            <p:ph type="dt" sz="half" idx="10"/>
          </p:nvPr>
        </p:nvSpPr>
        <p:spPr/>
        <p:txBody>
          <a:bodyPr/>
          <a:lstStyle/>
          <a:p>
            <a:fld id="{1D8BD707-D9CF-40AE-B4C6-C98DA3205C09}" type="datetimeFigureOut">
              <a:rPr lang="en-US" smtClean="0"/>
              <a:t>10/6/2021</a:t>
            </a:fld>
            <a:endParaRPr lang="en-US"/>
          </a:p>
        </p:txBody>
      </p:sp>
      <p:sp>
        <p:nvSpPr>
          <p:cNvPr id="5" name="Footer Placeholder 4">
            <a:extLst>
              <a:ext uri="{FF2B5EF4-FFF2-40B4-BE49-F238E27FC236}">
                <a16:creationId xmlns:a16="http://schemas.microsoft.com/office/drawing/2014/main" id="{44A17D39-0A22-4107-81B1-9ACFB59F1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E1362-53EC-4ED0-B692-F7BDE86E5A85}"/>
              </a:ext>
            </a:extLst>
          </p:cNvPr>
          <p:cNvSpPr>
            <a:spLocks noGrp="1"/>
          </p:cNvSpPr>
          <p:nvPr>
            <p:ph type="sldNum" sz="quarter" idx="12"/>
          </p:nvPr>
        </p:nvSpPr>
        <p:spPr/>
        <p:txBody>
          <a:bodyPr/>
          <a:lstStyle/>
          <a:p>
            <a:fld id="{B6F15528-21DE-4FAA-801E-634DDDAF4B2B}" type="slidenum">
              <a:rPr lang="uk-UA" smtClean="0"/>
              <a:t>‹#›</a:t>
            </a:fld>
            <a:endParaRPr lang="uk-UA"/>
          </a:p>
        </p:txBody>
      </p:sp>
    </p:spTree>
    <p:extLst>
      <p:ext uri="{BB962C8B-B14F-4D97-AF65-F5344CB8AC3E}">
        <p14:creationId xmlns:p14="http://schemas.microsoft.com/office/powerpoint/2010/main" val="1954954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09765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22722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26635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9.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8.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2.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3.jp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02A1D1-C640-4BFE-A353-BE4BBC08E66A}"/>
              </a:ext>
            </a:extLst>
          </p:cNvPr>
          <p:cNvSpPr>
            <a:spLocks noGrp="1"/>
          </p:cNvSpPr>
          <p:nvPr>
            <p:ph type="dt" sz="half" idx="2"/>
          </p:nvPr>
        </p:nvSpPr>
        <p:spPr>
          <a:xfrm>
            <a:off x="837903" y="6356821"/>
            <a:ext cx="2742902" cy="365001"/>
          </a:xfrm>
          <a:prstGeom prst="rect">
            <a:avLst/>
          </a:prstGeom>
        </p:spPr>
        <p:txBody>
          <a:bodyPr vert="horz" lIns="91440" tIns="45720" rIns="91440" bIns="45720" rtlCol="0" anchor="ctr"/>
          <a:lstStyle>
            <a:lvl1pPr algn="l">
              <a:defRPr sz="844">
                <a:solidFill>
                  <a:schemeClr val="tx1">
                    <a:tint val="75000"/>
                  </a:schemeClr>
                </a:solidFill>
              </a:defRPr>
            </a:lvl1pPr>
          </a:lstStyle>
          <a:p>
            <a:pPr>
              <a:defRPr/>
            </a:pPr>
            <a:fld id="{6FFC0D9D-BE30-4B03-9223-3E658F2AD43E}" type="datetimeFigureOut">
              <a:rPr lang="en-US"/>
              <a:pPr>
                <a:defRPr/>
              </a:pPr>
              <a:t>10/6/2021</a:t>
            </a:fld>
            <a:endParaRPr lang="en-US"/>
          </a:p>
        </p:txBody>
      </p:sp>
      <p:sp>
        <p:nvSpPr>
          <p:cNvPr id="5" name="Footer Placeholder 4">
            <a:extLst>
              <a:ext uri="{FF2B5EF4-FFF2-40B4-BE49-F238E27FC236}">
                <a16:creationId xmlns:a16="http://schemas.microsoft.com/office/drawing/2014/main" id="{97A6B86A-3899-42D4-8E41-FA4A61E9C981}"/>
              </a:ext>
            </a:extLst>
          </p:cNvPr>
          <p:cNvSpPr>
            <a:spLocks noGrp="1"/>
          </p:cNvSpPr>
          <p:nvPr>
            <p:ph type="ftr" sz="quarter" idx="3"/>
          </p:nvPr>
        </p:nvSpPr>
        <p:spPr>
          <a:xfrm>
            <a:off x="4039196" y="6356821"/>
            <a:ext cx="4113609" cy="365001"/>
          </a:xfrm>
          <a:prstGeom prst="rect">
            <a:avLst/>
          </a:prstGeom>
        </p:spPr>
        <p:txBody>
          <a:bodyPr vert="horz" lIns="91440" tIns="45720" rIns="91440" bIns="45720" rtlCol="0" anchor="ctr"/>
          <a:lstStyle>
            <a:lvl1pPr algn="ctr">
              <a:defRPr sz="844">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C21629A-B912-43E3-B6FF-7460EB12DEAD}"/>
              </a:ext>
            </a:extLst>
          </p:cNvPr>
          <p:cNvSpPr>
            <a:spLocks noGrp="1"/>
          </p:cNvSpPr>
          <p:nvPr>
            <p:ph type="sldNum" sz="quarter" idx="4"/>
          </p:nvPr>
        </p:nvSpPr>
        <p:spPr>
          <a:xfrm>
            <a:off x="8611196" y="6356821"/>
            <a:ext cx="2742903" cy="365001"/>
          </a:xfrm>
          <a:prstGeom prst="rect">
            <a:avLst/>
          </a:prstGeom>
        </p:spPr>
        <p:txBody>
          <a:bodyPr vert="horz" lIns="91440" tIns="45720" rIns="91440" bIns="45720" rtlCol="0" anchor="ctr"/>
          <a:lstStyle>
            <a:lvl1pPr algn="r">
              <a:defRPr sz="844">
                <a:solidFill>
                  <a:schemeClr val="tx1">
                    <a:tint val="75000"/>
                  </a:schemeClr>
                </a:solidFill>
              </a:defRPr>
            </a:lvl1pPr>
          </a:lstStyle>
          <a:p>
            <a:pPr>
              <a:defRPr/>
            </a:pPr>
            <a:fld id="{778BF75A-640D-4A6B-8621-1021A2DEBB10}" type="slidenum">
              <a:rPr lang="en-US"/>
              <a:pPr>
                <a:defRPr/>
              </a:pPr>
              <a:t>‹#›</a:t>
            </a:fld>
            <a:endParaRPr lang="en-US"/>
          </a:p>
        </p:txBody>
      </p:sp>
      <p:pic>
        <p:nvPicPr>
          <p:cNvPr id="2053" name="Picture 2">
            <a:extLst>
              <a:ext uri="{FF2B5EF4-FFF2-40B4-BE49-F238E27FC236}">
                <a16:creationId xmlns:a16="http://schemas.microsoft.com/office/drawing/2014/main" id="{319D608E-4BB3-4BAB-9A3D-B11A235DBE9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905873"/>
            <a:ext cx="12192000" cy="9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5384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lnSpc>
          <a:spcPct val="90000"/>
        </a:lnSpc>
        <a:spcBef>
          <a:spcPct val="0"/>
        </a:spcBef>
        <a:spcAft>
          <a:spcPct val="0"/>
        </a:spcAft>
        <a:defRPr sz="3094" kern="1200">
          <a:solidFill>
            <a:schemeClr val="tx1"/>
          </a:solidFill>
          <a:latin typeface="+mj-lt"/>
          <a:ea typeface="+mj-ea"/>
          <a:cs typeface="+mj-cs"/>
        </a:defRPr>
      </a:lvl1pPr>
      <a:lvl2pPr algn="l" rtl="0" eaLnBrk="0" fontAlgn="base" hangingPunct="0">
        <a:lnSpc>
          <a:spcPct val="90000"/>
        </a:lnSpc>
        <a:spcBef>
          <a:spcPct val="0"/>
        </a:spcBef>
        <a:spcAft>
          <a:spcPct val="0"/>
        </a:spcAft>
        <a:defRPr sz="3094">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094">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094">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094">
          <a:solidFill>
            <a:schemeClr val="tx1"/>
          </a:solidFill>
          <a:latin typeface="Calibri Light" panose="020F0302020204030204" pitchFamily="34" charset="0"/>
        </a:defRPr>
      </a:lvl5pPr>
      <a:lvl6pPr marL="321457" algn="l" rtl="0" fontAlgn="base">
        <a:lnSpc>
          <a:spcPct val="90000"/>
        </a:lnSpc>
        <a:spcBef>
          <a:spcPct val="0"/>
        </a:spcBef>
        <a:spcAft>
          <a:spcPct val="0"/>
        </a:spcAft>
        <a:defRPr sz="3094">
          <a:solidFill>
            <a:schemeClr val="tx1"/>
          </a:solidFill>
          <a:latin typeface="Calibri Light" panose="020F0302020204030204" pitchFamily="34" charset="0"/>
        </a:defRPr>
      </a:lvl6pPr>
      <a:lvl7pPr marL="642915" algn="l" rtl="0" fontAlgn="base">
        <a:lnSpc>
          <a:spcPct val="90000"/>
        </a:lnSpc>
        <a:spcBef>
          <a:spcPct val="0"/>
        </a:spcBef>
        <a:spcAft>
          <a:spcPct val="0"/>
        </a:spcAft>
        <a:defRPr sz="3094">
          <a:solidFill>
            <a:schemeClr val="tx1"/>
          </a:solidFill>
          <a:latin typeface="Calibri Light" panose="020F0302020204030204" pitchFamily="34" charset="0"/>
        </a:defRPr>
      </a:lvl7pPr>
      <a:lvl8pPr marL="964372" algn="l" rtl="0" fontAlgn="base">
        <a:lnSpc>
          <a:spcPct val="90000"/>
        </a:lnSpc>
        <a:spcBef>
          <a:spcPct val="0"/>
        </a:spcBef>
        <a:spcAft>
          <a:spcPct val="0"/>
        </a:spcAft>
        <a:defRPr sz="3094">
          <a:solidFill>
            <a:schemeClr val="tx1"/>
          </a:solidFill>
          <a:latin typeface="Calibri Light" panose="020F0302020204030204" pitchFamily="34" charset="0"/>
        </a:defRPr>
      </a:lvl8pPr>
      <a:lvl9pPr marL="1285829" algn="l" rtl="0" fontAlgn="base">
        <a:lnSpc>
          <a:spcPct val="90000"/>
        </a:lnSpc>
        <a:spcBef>
          <a:spcPct val="0"/>
        </a:spcBef>
        <a:spcAft>
          <a:spcPct val="0"/>
        </a:spcAft>
        <a:defRPr sz="3094">
          <a:solidFill>
            <a:schemeClr val="tx1"/>
          </a:solidFill>
          <a:latin typeface="Calibri Light" panose="020F0302020204030204" pitchFamily="34" charset="0"/>
        </a:defRPr>
      </a:lvl9pPr>
    </p:titleStyle>
    <p:bodyStyle>
      <a:lvl1pPr marL="160729" indent="-160729" algn="l" rtl="0" eaLnBrk="0" fontAlgn="base" hangingPunct="0">
        <a:lnSpc>
          <a:spcPct val="90000"/>
        </a:lnSpc>
        <a:spcBef>
          <a:spcPts val="703"/>
        </a:spcBef>
        <a:spcAft>
          <a:spcPct val="0"/>
        </a:spcAft>
        <a:buFont typeface="Arial" panose="020B0604020202020204" pitchFamily="34" charset="0"/>
        <a:buChar char="•"/>
        <a:defRPr sz="1969" kern="1200">
          <a:solidFill>
            <a:schemeClr val="tx1"/>
          </a:solidFill>
          <a:latin typeface="+mn-lt"/>
          <a:ea typeface="+mn-ea"/>
          <a:cs typeface="+mn-cs"/>
        </a:defRPr>
      </a:lvl1pPr>
      <a:lvl2pPr marL="482186" indent="-160729" algn="l" rtl="0" eaLnBrk="0" fontAlgn="base" hangingPunct="0">
        <a:lnSpc>
          <a:spcPct val="90000"/>
        </a:lnSpc>
        <a:spcBef>
          <a:spcPts val="352"/>
        </a:spcBef>
        <a:spcAft>
          <a:spcPct val="0"/>
        </a:spcAft>
        <a:buFont typeface="Arial" panose="020B0604020202020204" pitchFamily="34" charset="0"/>
        <a:buChar char="•"/>
        <a:defRPr sz="1687" kern="1200">
          <a:solidFill>
            <a:schemeClr val="tx1"/>
          </a:solidFill>
          <a:latin typeface="+mn-lt"/>
          <a:ea typeface="+mn-ea"/>
          <a:cs typeface="+mn-cs"/>
        </a:defRPr>
      </a:lvl2pPr>
      <a:lvl3pPr marL="803643" indent="-160729" algn="l" rtl="0" eaLnBrk="0" fontAlgn="base" hangingPunct="0">
        <a:lnSpc>
          <a:spcPct val="90000"/>
        </a:lnSpc>
        <a:spcBef>
          <a:spcPts val="352"/>
        </a:spcBef>
        <a:spcAft>
          <a:spcPct val="0"/>
        </a:spcAft>
        <a:buFont typeface="Arial" panose="020B0604020202020204" pitchFamily="34" charset="0"/>
        <a:buChar char="•"/>
        <a:defRPr sz="1406" kern="1200">
          <a:solidFill>
            <a:schemeClr val="tx1"/>
          </a:solidFill>
          <a:latin typeface="+mn-lt"/>
          <a:ea typeface="+mn-ea"/>
          <a:cs typeface="+mn-cs"/>
        </a:defRPr>
      </a:lvl3pPr>
      <a:lvl4pPr marL="1125101" indent="-160729" algn="l" rtl="0" eaLnBrk="0" fontAlgn="base" hangingPunct="0">
        <a:lnSpc>
          <a:spcPct val="90000"/>
        </a:lnSpc>
        <a:spcBef>
          <a:spcPts val="352"/>
        </a:spcBef>
        <a:spcAft>
          <a:spcPct val="0"/>
        </a:spcAft>
        <a:buFont typeface="Arial" panose="020B0604020202020204" pitchFamily="34" charset="0"/>
        <a:buChar char="•"/>
        <a:defRPr kern="1200">
          <a:solidFill>
            <a:schemeClr val="tx1"/>
          </a:solidFill>
          <a:latin typeface="+mn-lt"/>
          <a:ea typeface="+mn-ea"/>
          <a:cs typeface="+mn-cs"/>
        </a:defRPr>
      </a:lvl4pPr>
      <a:lvl5pPr marL="1446558" indent="-160729" algn="l" rtl="0" eaLnBrk="0" fontAlgn="base" hangingPunct="0">
        <a:lnSpc>
          <a:spcPct val="90000"/>
        </a:lnSpc>
        <a:spcBef>
          <a:spcPts val="352"/>
        </a:spcBef>
        <a:spcAft>
          <a:spcPct val="0"/>
        </a:spcAft>
        <a:buFont typeface="Arial" panose="020B0604020202020204" pitchFamily="34" charset="0"/>
        <a:buChar char="•"/>
        <a:defRPr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184188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uk-UA" smtClean="0"/>
              <a:t>‹#›</a:t>
            </a:fld>
            <a:endParaRPr lang="uk-UA"/>
          </a:p>
        </p:txBody>
      </p:sp>
    </p:spTree>
    <p:extLst>
      <p:ext uri="{BB962C8B-B14F-4D97-AF65-F5344CB8AC3E}">
        <p14:creationId xmlns:p14="http://schemas.microsoft.com/office/powerpoint/2010/main" val="213377637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5" descr="new corner collage_v1 copy"/>
          <p:cNvPicPr>
            <a:picLocks noChangeAspect="1" noChangeArrowheads="1"/>
          </p:cNvPicPr>
          <p:nvPr/>
        </p:nvPicPr>
        <p:blipFill>
          <a:blip r:embed="rId20" cstate="print"/>
          <a:srcRect/>
          <a:stretch>
            <a:fillRect/>
          </a:stretch>
        </p:blipFill>
        <p:spPr bwMode="auto">
          <a:xfrm>
            <a:off x="0" y="0"/>
            <a:ext cx="12192000" cy="116205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609607" y="1482730"/>
            <a:ext cx="11264900" cy="4938713"/>
          </a:xfrm>
          <a:prstGeom prst="rect">
            <a:avLst/>
          </a:prstGeom>
          <a:noFill/>
          <a:ln w="9525">
            <a:noFill/>
            <a:miter lim="800000"/>
            <a:headEnd/>
            <a:tailEnd/>
          </a:ln>
        </p:spPr>
        <p:txBody>
          <a:bodyPr vert="horz" wrap="square" lIns="96033" tIns="48016" rIns="96033" bIns="480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Text Box 35"/>
          <p:cNvSpPr txBox="1">
            <a:spLocks noChangeArrowheads="1"/>
          </p:cNvSpPr>
          <p:nvPr/>
        </p:nvSpPr>
        <p:spPr bwMode="auto">
          <a:xfrm>
            <a:off x="2770721" y="6602419"/>
            <a:ext cx="6650567" cy="19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82039" tIns="41020" rIns="82039" bIns="41020">
            <a:spAutoFit/>
          </a:bodyPr>
          <a:lstStyle>
            <a:lvl1pPr defTabSz="820738" eaLnBrk="0" hangingPunct="0">
              <a:defRPr sz="2200">
                <a:solidFill>
                  <a:schemeClr val="tx1"/>
                </a:solidFill>
                <a:latin typeface="Arial" pitchFamily="34" charset="0"/>
              </a:defRPr>
            </a:lvl1pPr>
            <a:lvl2pPr marL="742950" indent="-285750" defTabSz="820738" eaLnBrk="0" hangingPunct="0">
              <a:defRPr sz="2200">
                <a:solidFill>
                  <a:schemeClr val="tx1"/>
                </a:solidFill>
                <a:latin typeface="Arial" pitchFamily="34" charset="0"/>
              </a:defRPr>
            </a:lvl2pPr>
            <a:lvl3pPr marL="1143000" indent="-228600" defTabSz="820738" eaLnBrk="0" hangingPunct="0">
              <a:defRPr sz="2200">
                <a:solidFill>
                  <a:schemeClr val="tx1"/>
                </a:solidFill>
                <a:latin typeface="Arial" pitchFamily="34" charset="0"/>
              </a:defRPr>
            </a:lvl3pPr>
            <a:lvl4pPr marL="1600200" indent="-228600" defTabSz="820738" eaLnBrk="0" hangingPunct="0">
              <a:defRPr sz="2200">
                <a:solidFill>
                  <a:schemeClr val="tx1"/>
                </a:solidFill>
                <a:latin typeface="Arial" pitchFamily="34" charset="0"/>
              </a:defRPr>
            </a:lvl4pPr>
            <a:lvl5pPr marL="2057400" indent="-228600" defTabSz="820738" eaLnBrk="0" hangingPunct="0">
              <a:defRPr sz="2200">
                <a:solidFill>
                  <a:schemeClr val="tx1"/>
                </a:solidFill>
                <a:latin typeface="Arial" pitchFamily="34" charset="0"/>
              </a:defRPr>
            </a:lvl5pPr>
            <a:lvl6pPr marL="2514600" indent="-228600" defTabSz="820738" eaLnBrk="0" fontAlgn="base" hangingPunct="0">
              <a:spcBef>
                <a:spcPct val="0"/>
              </a:spcBef>
              <a:spcAft>
                <a:spcPct val="0"/>
              </a:spcAft>
              <a:defRPr sz="2200">
                <a:solidFill>
                  <a:schemeClr val="tx1"/>
                </a:solidFill>
                <a:latin typeface="Arial" pitchFamily="34" charset="0"/>
              </a:defRPr>
            </a:lvl6pPr>
            <a:lvl7pPr marL="2971800" indent="-228600" defTabSz="820738" eaLnBrk="0" fontAlgn="base" hangingPunct="0">
              <a:spcBef>
                <a:spcPct val="0"/>
              </a:spcBef>
              <a:spcAft>
                <a:spcPct val="0"/>
              </a:spcAft>
              <a:defRPr sz="2200">
                <a:solidFill>
                  <a:schemeClr val="tx1"/>
                </a:solidFill>
                <a:latin typeface="Arial" pitchFamily="34" charset="0"/>
              </a:defRPr>
            </a:lvl7pPr>
            <a:lvl8pPr marL="3429000" indent="-228600" defTabSz="820738" eaLnBrk="0" fontAlgn="base" hangingPunct="0">
              <a:spcBef>
                <a:spcPct val="0"/>
              </a:spcBef>
              <a:spcAft>
                <a:spcPct val="0"/>
              </a:spcAft>
              <a:defRPr sz="2200">
                <a:solidFill>
                  <a:schemeClr val="tx1"/>
                </a:solidFill>
                <a:latin typeface="Arial" pitchFamily="34" charset="0"/>
              </a:defRPr>
            </a:lvl8pPr>
            <a:lvl9pPr marL="3886200" indent="-228600" defTabSz="820738" eaLnBrk="0" fontAlgn="base" hangingPunct="0">
              <a:spcBef>
                <a:spcPct val="0"/>
              </a:spcBef>
              <a:spcAft>
                <a:spcPct val="0"/>
              </a:spcAft>
              <a:defRPr sz="2200">
                <a:solidFill>
                  <a:schemeClr val="tx1"/>
                </a:solidFill>
                <a:latin typeface="Arial" pitchFamily="34" charset="0"/>
              </a:defRPr>
            </a:lvl9pPr>
          </a:lstStyle>
          <a:p>
            <a:pPr algn="ctr">
              <a:defRPr/>
            </a:pPr>
            <a:r>
              <a:rPr lang="en-US" sz="700" dirty="0"/>
              <a:t>© Global Foresight 2017 all rights reserved</a:t>
            </a:r>
            <a:r>
              <a:rPr lang="en-US" sz="700" dirty="0">
                <a:latin typeface="Arial Narrow" pitchFamily="34" charset="0"/>
              </a:rPr>
              <a:t> </a:t>
            </a:r>
            <a:r>
              <a:rPr lang="en-US" sz="600" dirty="0">
                <a:solidFill>
                  <a:schemeClr val="bg2"/>
                </a:solidFill>
                <a:latin typeface="Arial Narrow" pitchFamily="34" charset="0"/>
                <a:sym typeface="Wingdings" pitchFamily="2" charset="2"/>
              </a:rPr>
              <a:t></a:t>
            </a:r>
            <a:r>
              <a:rPr lang="en-US" sz="700" dirty="0">
                <a:latin typeface="Arial Narrow" pitchFamily="34" charset="0"/>
              </a:rPr>
              <a:t> </a:t>
            </a:r>
            <a:r>
              <a:rPr lang="en-US" sz="700" dirty="0"/>
              <a:t>www.global-foresight.net </a:t>
            </a:r>
            <a:r>
              <a:rPr lang="en-US" sz="700" dirty="0">
                <a:latin typeface="Arial Narrow" pitchFamily="34" charset="0"/>
              </a:rPr>
              <a:t> </a:t>
            </a:r>
            <a:r>
              <a:rPr lang="en-US" sz="600" dirty="0">
                <a:solidFill>
                  <a:schemeClr val="bg2"/>
                </a:solidFill>
                <a:latin typeface="Arial Narrow" pitchFamily="34" charset="0"/>
                <a:sym typeface="Wingdings" pitchFamily="2" charset="2"/>
              </a:rPr>
              <a:t></a:t>
            </a:r>
            <a:r>
              <a:rPr lang="en-US" sz="700" dirty="0">
                <a:latin typeface="Arial Narrow" pitchFamily="34" charset="0"/>
              </a:rPr>
              <a:t>  </a:t>
            </a:r>
            <a:r>
              <a:rPr lang="en-US" sz="700" dirty="0"/>
              <a:t>mohara@global-foresight.net</a:t>
            </a:r>
          </a:p>
        </p:txBody>
      </p:sp>
      <p:sp>
        <p:nvSpPr>
          <p:cNvPr id="1030" name="Rectangle 42"/>
          <p:cNvSpPr>
            <a:spLocks noChangeArrowheads="1"/>
          </p:cNvSpPr>
          <p:nvPr/>
        </p:nvSpPr>
        <p:spPr bwMode="auto">
          <a:xfrm>
            <a:off x="0" y="1127132"/>
            <a:ext cx="12192000" cy="53975"/>
          </a:xfrm>
          <a:prstGeom prst="rect">
            <a:avLst/>
          </a:prstGeom>
          <a:solidFill>
            <a:srgbClr val="FF6600"/>
          </a:solidFill>
          <a:ln w="9525">
            <a:noFill/>
            <a:miter lim="800000"/>
            <a:headEnd/>
            <a:tailEnd/>
          </a:ln>
        </p:spPr>
        <p:txBody>
          <a:bodyPr wrap="none" lIns="91418" tIns="45709" rIns="91418" bIns="45709" anchor="ctr"/>
          <a:lstStyle/>
          <a:p>
            <a:endParaRPr lang="en-US" sz="1800" dirty="0"/>
          </a:p>
        </p:txBody>
      </p:sp>
      <p:pic>
        <p:nvPicPr>
          <p:cNvPr id="1031" name="Picture 46" descr="New Logo_no background_small"/>
          <p:cNvPicPr>
            <a:picLocks noChangeAspect="1" noChangeArrowheads="1"/>
          </p:cNvPicPr>
          <p:nvPr/>
        </p:nvPicPr>
        <p:blipFill>
          <a:blip r:embed="rId21" cstate="print"/>
          <a:srcRect/>
          <a:stretch>
            <a:fillRect/>
          </a:stretch>
        </p:blipFill>
        <p:spPr bwMode="auto">
          <a:xfrm>
            <a:off x="10566400" y="5943600"/>
            <a:ext cx="1625600" cy="914400"/>
          </a:xfrm>
          <a:prstGeom prst="rect">
            <a:avLst/>
          </a:prstGeom>
          <a:noFill/>
          <a:ln w="9525">
            <a:noFill/>
            <a:miter lim="800000"/>
            <a:headEnd/>
            <a:tailEnd/>
          </a:ln>
        </p:spPr>
      </p:pic>
    </p:spTree>
    <p:extLst>
      <p:ext uri="{BB962C8B-B14F-4D97-AF65-F5344CB8AC3E}">
        <p14:creationId xmlns:p14="http://schemas.microsoft.com/office/powerpoint/2010/main" val="143552172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Lst>
  <p:hf sldNum="0" hdr="0" ftr="0" dt="0"/>
  <p:txStyles>
    <p:titleStyle>
      <a:lvl1pPr algn="ctr" defTabSz="961799" rtl="0" eaLnBrk="1" fontAlgn="base" hangingPunct="1">
        <a:lnSpc>
          <a:spcPct val="90000"/>
        </a:lnSpc>
        <a:spcBef>
          <a:spcPct val="0"/>
        </a:spcBef>
        <a:spcAft>
          <a:spcPct val="0"/>
        </a:spcAft>
        <a:defRPr sz="3000" b="1">
          <a:solidFill>
            <a:schemeClr val="bg1"/>
          </a:solidFill>
          <a:latin typeface="+mj-lt"/>
          <a:ea typeface="+mj-ea"/>
          <a:cs typeface="+mj-cs"/>
        </a:defRPr>
      </a:lvl1pPr>
      <a:lvl2pPr algn="ctr" defTabSz="961799" rtl="0" eaLnBrk="1" fontAlgn="base" hangingPunct="1">
        <a:lnSpc>
          <a:spcPct val="90000"/>
        </a:lnSpc>
        <a:spcBef>
          <a:spcPct val="0"/>
        </a:spcBef>
        <a:spcAft>
          <a:spcPct val="0"/>
        </a:spcAft>
        <a:defRPr sz="3000" b="1">
          <a:solidFill>
            <a:schemeClr val="bg1"/>
          </a:solidFill>
          <a:latin typeface="Trebuchet MS" pitchFamily="34" charset="0"/>
        </a:defRPr>
      </a:lvl2pPr>
      <a:lvl3pPr algn="ctr" defTabSz="961799" rtl="0" eaLnBrk="1" fontAlgn="base" hangingPunct="1">
        <a:lnSpc>
          <a:spcPct val="90000"/>
        </a:lnSpc>
        <a:spcBef>
          <a:spcPct val="0"/>
        </a:spcBef>
        <a:spcAft>
          <a:spcPct val="0"/>
        </a:spcAft>
        <a:defRPr sz="3000" b="1">
          <a:solidFill>
            <a:schemeClr val="bg1"/>
          </a:solidFill>
          <a:latin typeface="Trebuchet MS" pitchFamily="34" charset="0"/>
        </a:defRPr>
      </a:lvl3pPr>
      <a:lvl4pPr algn="ctr" defTabSz="961799" rtl="0" eaLnBrk="1" fontAlgn="base" hangingPunct="1">
        <a:lnSpc>
          <a:spcPct val="90000"/>
        </a:lnSpc>
        <a:spcBef>
          <a:spcPct val="0"/>
        </a:spcBef>
        <a:spcAft>
          <a:spcPct val="0"/>
        </a:spcAft>
        <a:defRPr sz="3000" b="1">
          <a:solidFill>
            <a:schemeClr val="bg1"/>
          </a:solidFill>
          <a:latin typeface="Trebuchet MS" pitchFamily="34" charset="0"/>
        </a:defRPr>
      </a:lvl4pPr>
      <a:lvl5pPr algn="ctr" defTabSz="961799" rtl="0" eaLnBrk="1" fontAlgn="base" hangingPunct="1">
        <a:lnSpc>
          <a:spcPct val="90000"/>
        </a:lnSpc>
        <a:spcBef>
          <a:spcPct val="0"/>
        </a:spcBef>
        <a:spcAft>
          <a:spcPct val="0"/>
        </a:spcAft>
        <a:defRPr sz="3000" b="1">
          <a:solidFill>
            <a:schemeClr val="bg1"/>
          </a:solidFill>
          <a:latin typeface="Trebuchet MS" pitchFamily="34" charset="0"/>
        </a:defRPr>
      </a:lvl5pPr>
      <a:lvl6pPr marL="457092" algn="ctr" defTabSz="961799" rtl="0" eaLnBrk="1" fontAlgn="base" hangingPunct="1">
        <a:lnSpc>
          <a:spcPct val="90000"/>
        </a:lnSpc>
        <a:spcBef>
          <a:spcPct val="0"/>
        </a:spcBef>
        <a:spcAft>
          <a:spcPct val="0"/>
        </a:spcAft>
        <a:defRPr sz="3000" b="1">
          <a:solidFill>
            <a:schemeClr val="bg1"/>
          </a:solidFill>
          <a:latin typeface="Trebuchet MS" pitchFamily="34" charset="0"/>
        </a:defRPr>
      </a:lvl6pPr>
      <a:lvl7pPr marL="914186" algn="ctr" defTabSz="961799" rtl="0" eaLnBrk="1" fontAlgn="base" hangingPunct="1">
        <a:lnSpc>
          <a:spcPct val="90000"/>
        </a:lnSpc>
        <a:spcBef>
          <a:spcPct val="0"/>
        </a:spcBef>
        <a:spcAft>
          <a:spcPct val="0"/>
        </a:spcAft>
        <a:defRPr sz="3000" b="1">
          <a:solidFill>
            <a:schemeClr val="bg1"/>
          </a:solidFill>
          <a:latin typeface="Trebuchet MS" pitchFamily="34" charset="0"/>
        </a:defRPr>
      </a:lvl7pPr>
      <a:lvl8pPr marL="1371279" algn="ctr" defTabSz="961799" rtl="0" eaLnBrk="1" fontAlgn="base" hangingPunct="1">
        <a:lnSpc>
          <a:spcPct val="90000"/>
        </a:lnSpc>
        <a:spcBef>
          <a:spcPct val="0"/>
        </a:spcBef>
        <a:spcAft>
          <a:spcPct val="0"/>
        </a:spcAft>
        <a:defRPr sz="3000" b="1">
          <a:solidFill>
            <a:schemeClr val="bg1"/>
          </a:solidFill>
          <a:latin typeface="Trebuchet MS" pitchFamily="34" charset="0"/>
        </a:defRPr>
      </a:lvl8pPr>
      <a:lvl9pPr marL="1828373" algn="ctr" defTabSz="961799" rtl="0" eaLnBrk="1" fontAlgn="base" hangingPunct="1">
        <a:lnSpc>
          <a:spcPct val="90000"/>
        </a:lnSpc>
        <a:spcBef>
          <a:spcPct val="0"/>
        </a:spcBef>
        <a:spcAft>
          <a:spcPct val="0"/>
        </a:spcAft>
        <a:defRPr sz="3000" b="1">
          <a:solidFill>
            <a:schemeClr val="bg1"/>
          </a:solidFill>
          <a:latin typeface="Trebuchet MS" pitchFamily="34" charset="0"/>
        </a:defRPr>
      </a:lvl9pPr>
    </p:titleStyle>
    <p:bodyStyle>
      <a:lvl1pPr marL="201565" indent="-201565" algn="l" defTabSz="961799" rtl="0" eaLnBrk="1" fontAlgn="base" hangingPunct="1">
        <a:spcBef>
          <a:spcPct val="50000"/>
        </a:spcBef>
        <a:spcAft>
          <a:spcPct val="0"/>
        </a:spcAft>
        <a:buClr>
          <a:srgbClr val="FF6600"/>
        </a:buClr>
        <a:buFont typeface="Wingdings" pitchFamily="2" charset="2"/>
        <a:buChar char="§"/>
        <a:defRPr sz="2000">
          <a:solidFill>
            <a:schemeClr val="tx1"/>
          </a:solidFill>
          <a:latin typeface="+mn-lt"/>
          <a:ea typeface="+mn-ea"/>
          <a:cs typeface="+mn-cs"/>
        </a:defRPr>
      </a:lvl1pPr>
      <a:lvl2pPr marL="557083" indent="-241243" algn="l" defTabSz="961799" rtl="0" eaLnBrk="1" fontAlgn="base" hangingPunct="1">
        <a:spcBef>
          <a:spcPct val="20000"/>
        </a:spcBef>
        <a:spcAft>
          <a:spcPct val="0"/>
        </a:spcAft>
        <a:buClr>
          <a:srgbClr val="FF6600"/>
        </a:buClr>
        <a:buFont typeface="Arial" pitchFamily="34" charset="0"/>
        <a:buChar char="–"/>
        <a:defRPr>
          <a:solidFill>
            <a:schemeClr val="tx1"/>
          </a:solidFill>
          <a:latin typeface="+mn-lt"/>
        </a:defRPr>
      </a:lvl2pPr>
      <a:lvl3pPr marL="858637" indent="-163475" algn="l" defTabSz="961799" rtl="0" eaLnBrk="1" fontAlgn="base" hangingPunct="1">
        <a:spcBef>
          <a:spcPct val="20000"/>
        </a:spcBef>
        <a:spcAft>
          <a:spcPct val="0"/>
        </a:spcAft>
        <a:buClr>
          <a:srgbClr val="FF6600"/>
        </a:buClr>
        <a:buChar char="•"/>
        <a:defRPr sz="1600">
          <a:solidFill>
            <a:schemeClr val="tx1"/>
          </a:solidFill>
          <a:latin typeface="+mn-lt"/>
        </a:defRPr>
      </a:lvl3pPr>
      <a:lvl4pPr marL="1204631" indent="-196804" algn="l" defTabSz="961799" rtl="0" eaLnBrk="1" fontAlgn="base" hangingPunct="1">
        <a:spcBef>
          <a:spcPct val="20000"/>
        </a:spcBef>
        <a:spcAft>
          <a:spcPct val="0"/>
        </a:spcAft>
        <a:buClr>
          <a:srgbClr val="FF6600"/>
        </a:buClr>
        <a:buFont typeface="Arial" pitchFamily="34" charset="0"/>
        <a:buChar char="–"/>
        <a:defRPr sz="1500">
          <a:solidFill>
            <a:schemeClr val="tx1"/>
          </a:solidFill>
          <a:latin typeface="+mn-lt"/>
        </a:defRPr>
      </a:lvl4pPr>
      <a:lvl5pPr marL="1499836" indent="-180933" algn="l" defTabSz="961799" rtl="0" eaLnBrk="1" fontAlgn="base" hangingPunct="1">
        <a:spcBef>
          <a:spcPct val="20000"/>
        </a:spcBef>
        <a:spcAft>
          <a:spcPct val="0"/>
        </a:spcAft>
        <a:buClr>
          <a:srgbClr val="FF6600"/>
        </a:buClr>
        <a:buChar char="»"/>
        <a:defRPr sz="1500">
          <a:solidFill>
            <a:schemeClr val="tx1"/>
          </a:solidFill>
          <a:latin typeface="+mn-lt"/>
        </a:defRPr>
      </a:lvl5pPr>
      <a:lvl6pPr marL="1956931" indent="-180933" algn="l" defTabSz="961799" rtl="0" eaLnBrk="1" fontAlgn="base" hangingPunct="1">
        <a:lnSpc>
          <a:spcPct val="90000"/>
        </a:lnSpc>
        <a:spcBef>
          <a:spcPct val="20000"/>
        </a:spcBef>
        <a:spcAft>
          <a:spcPct val="0"/>
        </a:spcAft>
        <a:buChar char="»"/>
        <a:defRPr sz="1500">
          <a:solidFill>
            <a:schemeClr val="tx1"/>
          </a:solidFill>
          <a:latin typeface="+mn-lt"/>
        </a:defRPr>
      </a:lvl6pPr>
      <a:lvl7pPr marL="2414024" indent="-180933" algn="l" defTabSz="961799" rtl="0" eaLnBrk="1" fontAlgn="base" hangingPunct="1">
        <a:lnSpc>
          <a:spcPct val="90000"/>
        </a:lnSpc>
        <a:spcBef>
          <a:spcPct val="20000"/>
        </a:spcBef>
        <a:spcAft>
          <a:spcPct val="0"/>
        </a:spcAft>
        <a:buChar char="»"/>
        <a:defRPr sz="1500">
          <a:solidFill>
            <a:schemeClr val="tx1"/>
          </a:solidFill>
          <a:latin typeface="+mn-lt"/>
        </a:defRPr>
      </a:lvl7pPr>
      <a:lvl8pPr marL="2871116" indent="-180933" algn="l" defTabSz="961799" rtl="0" eaLnBrk="1" fontAlgn="base" hangingPunct="1">
        <a:lnSpc>
          <a:spcPct val="90000"/>
        </a:lnSpc>
        <a:spcBef>
          <a:spcPct val="20000"/>
        </a:spcBef>
        <a:spcAft>
          <a:spcPct val="0"/>
        </a:spcAft>
        <a:buChar char="»"/>
        <a:defRPr sz="1500">
          <a:solidFill>
            <a:schemeClr val="tx1"/>
          </a:solidFill>
          <a:latin typeface="+mn-lt"/>
        </a:defRPr>
      </a:lvl8pPr>
      <a:lvl9pPr marL="3328209" indent="-180933" algn="l" defTabSz="961799" rtl="0" eaLnBrk="1" fontAlgn="base" hangingPunct="1">
        <a:lnSpc>
          <a:spcPct val="90000"/>
        </a:lnSpc>
        <a:spcBef>
          <a:spcPct val="20000"/>
        </a:spcBef>
        <a:spcAft>
          <a:spcPct val="0"/>
        </a:spcAft>
        <a:buChar char="»"/>
        <a:defRPr sz="1500">
          <a:solidFill>
            <a:schemeClr val="tx1"/>
          </a:solidFill>
          <a:latin typeface="+mn-lt"/>
        </a:defRPr>
      </a:lvl9pPr>
    </p:bodyStyle>
    <p:other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4ADE9-3BC8-0C49-AF1D-C7813B5337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D27B0E-DAD2-9746-BF5F-1D13E364F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60652-B0B5-BC44-BB16-195310D2BE4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93F0F1B-2E6C-594C-8555-A0E68F385F66}" type="datetimeFigureOut">
              <a:rPr lang="en-US" smtClean="0"/>
              <a:t>10/6/2021</a:t>
            </a:fld>
            <a:endParaRPr lang="en-US"/>
          </a:p>
        </p:txBody>
      </p:sp>
      <p:sp>
        <p:nvSpPr>
          <p:cNvPr id="5" name="Footer Placeholder 4">
            <a:extLst>
              <a:ext uri="{FF2B5EF4-FFF2-40B4-BE49-F238E27FC236}">
                <a16:creationId xmlns:a16="http://schemas.microsoft.com/office/drawing/2014/main" id="{DD95FC48-A45D-9D44-A529-A8871FE7059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CA4281-F29E-AE4F-9FD7-8B951F89A66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BF2DC5-2EA8-894F-9A90-3C8139E33FEF}" type="slidenum">
              <a:rPr lang="en-US" smtClean="0"/>
              <a:t>‹#›</a:t>
            </a:fld>
            <a:endParaRPr lang="en-US"/>
          </a:p>
        </p:txBody>
      </p:sp>
    </p:spTree>
    <p:extLst>
      <p:ext uri="{BB962C8B-B14F-4D97-AF65-F5344CB8AC3E}">
        <p14:creationId xmlns:p14="http://schemas.microsoft.com/office/powerpoint/2010/main" val="381003669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98F8CC-0EF7-4A5D-8132-50CF4C1500E7}" type="datetimeFigureOut">
              <a:rPr lang="en-US" smtClean="0"/>
              <a:t>10/6/2021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DAA98F-2A81-4D61-86EF-0AC2E6637DFA}" type="slidenum">
              <a:rPr lang="en-US" smtClean="0"/>
              <a:t>‹#›</a:t>
            </a:fld>
            <a:endParaRPr lang="en-US" dirty="0"/>
          </a:p>
        </p:txBody>
      </p:sp>
    </p:spTree>
    <p:extLst>
      <p:ext uri="{BB962C8B-B14F-4D97-AF65-F5344CB8AC3E}">
        <p14:creationId xmlns:p14="http://schemas.microsoft.com/office/powerpoint/2010/main" val="360512437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defTabSz="685800" rtl="0" eaLnBrk="1" latinLnBrk="0" hangingPunct="1">
        <a:lnSpc>
          <a:spcPct val="90000"/>
        </a:lnSpc>
        <a:spcBef>
          <a:spcPct val="0"/>
        </a:spcBef>
        <a:buNone/>
        <a:defRPr sz="3300" b="1" i="0" kern="1200">
          <a:solidFill>
            <a:schemeClr val="tx1"/>
          </a:solidFill>
          <a:latin typeface="Arial Black" panose="020B0604020202020204" pitchFamily="34" charset="0"/>
          <a:ea typeface="+mj-ea"/>
          <a:cs typeface="Arial Black"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4ADE9-3BC8-0C49-AF1D-C7813B533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D27B0E-DAD2-9746-BF5F-1D13E364F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60652-B0B5-BC44-BB16-195310D2BE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0F1B-2E6C-594C-8555-A0E68F385F66}" type="datetimeFigureOut">
              <a:rPr lang="en-US" smtClean="0"/>
              <a:t>10/6/2021</a:t>
            </a:fld>
            <a:endParaRPr lang="en-US" dirty="0"/>
          </a:p>
        </p:txBody>
      </p:sp>
      <p:sp>
        <p:nvSpPr>
          <p:cNvPr id="5" name="Footer Placeholder 4">
            <a:extLst>
              <a:ext uri="{FF2B5EF4-FFF2-40B4-BE49-F238E27FC236}">
                <a16:creationId xmlns:a16="http://schemas.microsoft.com/office/drawing/2014/main" id="{DD95FC48-A45D-9D44-A529-A8871FE705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BCA4281-F29E-AE4F-9FD7-8B951F89A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F2DC5-2EA8-894F-9A90-3C8139E33FEF}" type="slidenum">
              <a:rPr lang="en-US" smtClean="0"/>
              <a:t>‹#›</a:t>
            </a:fld>
            <a:endParaRPr lang="en-US" dirty="0"/>
          </a:p>
        </p:txBody>
      </p:sp>
    </p:spTree>
    <p:extLst>
      <p:ext uri="{BB962C8B-B14F-4D97-AF65-F5344CB8AC3E}">
        <p14:creationId xmlns:p14="http://schemas.microsoft.com/office/powerpoint/2010/main" val="374902840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EFCF1-D415-4383-8686-3BEAB2CC076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7328BF-A22F-47FB-BACD-52B960CE9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6EE48-CD7F-4108-B745-67D81B158AC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t>10/6/2021</a:t>
            </a:fld>
            <a:endParaRPr lang="en-US"/>
          </a:p>
        </p:txBody>
      </p:sp>
      <p:sp>
        <p:nvSpPr>
          <p:cNvPr id="5" name="Footer Placeholder 4">
            <a:extLst>
              <a:ext uri="{FF2B5EF4-FFF2-40B4-BE49-F238E27FC236}">
                <a16:creationId xmlns:a16="http://schemas.microsoft.com/office/drawing/2014/main" id="{32CB9FB7-786B-4239-9B68-F24C8F17108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8CBA7C-FE99-4DC6-AE0A-799536734EE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uk-UA" smtClean="0"/>
              <a:t>‹#›</a:t>
            </a:fld>
            <a:endParaRPr lang="uk-UA"/>
          </a:p>
        </p:txBody>
      </p:sp>
    </p:spTree>
    <p:extLst>
      <p:ext uri="{BB962C8B-B14F-4D97-AF65-F5344CB8AC3E}">
        <p14:creationId xmlns:p14="http://schemas.microsoft.com/office/powerpoint/2010/main" val="1281844234"/>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t="25000"/>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10/6/2021</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39109948"/>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4.xml"/><Relationship Id="rId5" Type="http://schemas.openxmlformats.org/officeDocument/2006/relationships/hyperlink" Target="http://essentialschools.org/join/" TargetMode="Externa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e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94455" y="-310068"/>
            <a:ext cx="9290198" cy="23876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C000"/>
                </a:solidFill>
                <a:effectLst/>
                <a:uLnTx/>
                <a:uFillTx/>
                <a:latin typeface="Garamond" panose="02020404030301010803" pitchFamily="18" charset="0"/>
                <a:cs typeface="Arial" panose="020B0604020202020204" pitchFamily="34" charset="0"/>
              </a:rPr>
              <a:t>ADVANCING DIVERSITY</a:t>
            </a:r>
          </a:p>
        </p:txBody>
      </p:sp>
      <p:sp>
        <p:nvSpPr>
          <p:cNvPr id="5" name="Subtitle 2"/>
          <p:cNvSpPr txBox="1">
            <a:spLocks/>
          </p:cNvSpPr>
          <p:nvPr/>
        </p:nvSpPr>
        <p:spPr>
          <a:xfrm>
            <a:off x="703846" y="3838412"/>
            <a:ext cx="5389821" cy="2307474"/>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FCC66"/>
                </a:solidFill>
                <a:effectLst/>
                <a:uLnTx/>
                <a:uFillTx/>
                <a:latin typeface="Garamond" panose="02020404030301010803" pitchFamily="18" charset="0"/>
              </a:rPr>
              <a:t>Dr. Angela Long</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2600" i="1" dirty="0">
                <a:solidFill>
                  <a:schemeClr val="bg1"/>
                </a:solidFill>
                <a:latin typeface="Garamond" panose="02020404030301010803" pitchFamily="18" charset="0"/>
              </a:rPr>
              <a:t>Director, Strategic Engagement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i="1" u="none" strike="noStrike" kern="1200" cap="none" spc="0" normalizeH="0" baseline="0" noProof="0" dirty="0">
                <a:ln>
                  <a:noFill/>
                </a:ln>
                <a:solidFill>
                  <a:schemeClr val="bg1"/>
                </a:solidFill>
                <a:effectLst/>
                <a:uLnTx/>
                <a:uFillTx/>
                <a:latin typeface="Garamond" panose="02020404030301010803" pitchFamily="18" charset="0"/>
              </a:rPr>
              <a:t>Tallahassee Community College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600" u="none" strike="noStrike" kern="1200" cap="none" spc="0" normalizeH="0" baseline="0" noProof="0" dirty="0">
              <a:ln>
                <a:noFill/>
              </a:ln>
              <a:solidFill>
                <a:schemeClr val="bg1"/>
              </a:solidFill>
              <a:effectLst/>
              <a:uLnTx/>
              <a:uFillTx/>
              <a:latin typeface="Garamond" panose="02020404030301010803"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chemeClr val="accent4">
                    <a:lumMod val="75000"/>
                  </a:schemeClr>
                </a:solidFill>
                <a:effectLst/>
                <a:uLnTx/>
                <a:uFillTx/>
                <a:latin typeface="Garamond" panose="02020404030301010803" pitchFamily="18" charset="0"/>
              </a:rPr>
              <a:t>September 22, 2021</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400"/>
              </a:spcBef>
              <a:spcAft>
                <a:spcPts val="0"/>
              </a:spcAft>
              <a:buClrTx/>
              <a:buSzTx/>
              <a:buFont typeface="Arial" panose="020B0604020202020204" pitchFamily="34" charset="0"/>
              <a:buNone/>
              <a:tabLst/>
              <a:defRPr/>
            </a:pPr>
            <a:endParaRPr kumimoji="0" lang="en-US" sz="2300" b="0" i="1"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2DBE6CF5-E6B0-471E-AB0A-497109B68A57}"/>
              </a:ext>
            </a:extLst>
          </p:cNvPr>
          <p:cNvSpPr/>
          <p:nvPr/>
        </p:nvSpPr>
        <p:spPr>
          <a:xfrm>
            <a:off x="694455" y="1980712"/>
            <a:ext cx="8204218"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Garamond" panose="02020404030301010803" pitchFamily="18" charset="0"/>
                <a:cs typeface="Arial" panose="020B0604020202020204" pitchFamily="34" charset="0"/>
              </a:rPr>
              <a:t>For Special Student Populations</a:t>
            </a:r>
          </a:p>
        </p:txBody>
      </p:sp>
      <p:sp>
        <p:nvSpPr>
          <p:cNvPr id="8" name="Rectangle 7">
            <a:extLst>
              <a:ext uri="{FF2B5EF4-FFF2-40B4-BE49-F238E27FC236}">
                <a16:creationId xmlns:a16="http://schemas.microsoft.com/office/drawing/2014/main" id="{C507A7DE-C45D-490B-861F-5C71962EABCC}"/>
              </a:ext>
            </a:extLst>
          </p:cNvPr>
          <p:cNvSpPr/>
          <p:nvPr/>
        </p:nvSpPr>
        <p:spPr>
          <a:xfrm>
            <a:off x="9573596" y="3546089"/>
            <a:ext cx="1201255" cy="3311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84BECE-4399-4873-ABB4-7B29738E60D7}"/>
              </a:ext>
            </a:extLst>
          </p:cNvPr>
          <p:cNvSpPr/>
          <p:nvPr/>
        </p:nvSpPr>
        <p:spPr>
          <a:xfrm>
            <a:off x="9277815" y="3227874"/>
            <a:ext cx="417974" cy="3311914"/>
          </a:xfrm>
          <a:prstGeom prst="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D43B99-7F5A-4448-B39B-86F11960AA92}"/>
              </a:ext>
            </a:extLst>
          </p:cNvPr>
          <p:cNvSpPr/>
          <p:nvPr/>
        </p:nvSpPr>
        <p:spPr>
          <a:xfrm>
            <a:off x="8182051" y="3546089"/>
            <a:ext cx="1095764" cy="3311912"/>
          </a:xfrm>
          <a:prstGeom prst="rect">
            <a:avLst/>
          </a:prstGeom>
          <a:solidFill>
            <a:srgbClr val="1A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7178F2-C990-41E7-B900-91F04CFC885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108430" y="4362297"/>
            <a:ext cx="4102207" cy="2495703"/>
          </a:xfrm>
          <a:prstGeom prst="rect">
            <a:avLst/>
          </a:prstGeom>
        </p:spPr>
      </p:pic>
    </p:spTree>
    <p:extLst>
      <p:ext uri="{BB962C8B-B14F-4D97-AF65-F5344CB8AC3E}">
        <p14:creationId xmlns:p14="http://schemas.microsoft.com/office/powerpoint/2010/main" val="54318416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89645C-23AC-40D7-AA10-355B07F7B4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477000" cy="6705600"/>
          </a:xfrm>
        </p:spPr>
      </p:pic>
      <p:pic>
        <p:nvPicPr>
          <p:cNvPr id="7" name="Picture 6">
            <a:extLst>
              <a:ext uri="{FF2B5EF4-FFF2-40B4-BE49-F238E27FC236}">
                <a16:creationId xmlns:a16="http://schemas.microsoft.com/office/drawing/2014/main" id="{318D7B79-C645-4725-8E0D-3126FBFB9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1" y="0"/>
            <a:ext cx="5714999" cy="6858000"/>
          </a:xfrm>
          <a:prstGeom prst="rect">
            <a:avLst/>
          </a:prstGeom>
        </p:spPr>
      </p:pic>
    </p:spTree>
    <p:extLst>
      <p:ext uri="{BB962C8B-B14F-4D97-AF65-F5344CB8AC3E}">
        <p14:creationId xmlns:p14="http://schemas.microsoft.com/office/powerpoint/2010/main" val="189253729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36D28D4B-656F-4F27-AA53-42E2ABC1A73A}"/>
              </a:ext>
            </a:extLst>
          </p:cNvPr>
          <p:cNvSpPr/>
          <p:nvPr/>
        </p:nvSpPr>
        <p:spPr>
          <a:xfrm>
            <a:off x="8582722" y="2598234"/>
            <a:ext cx="3326780" cy="2107582"/>
          </a:xfrm>
          <a:prstGeom prst="wedge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4394A34-7938-4E3C-B6C0-A9E8674BAE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850459" cy="6835446"/>
          </a:xfrm>
        </p:spPr>
      </p:pic>
      <p:pic>
        <p:nvPicPr>
          <p:cNvPr id="7" name="Picture 6">
            <a:extLst>
              <a:ext uri="{FF2B5EF4-FFF2-40B4-BE49-F238E27FC236}">
                <a16:creationId xmlns:a16="http://schemas.microsoft.com/office/drawing/2014/main" id="{2F3EAC94-510E-4065-9F21-47E458D11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0"/>
            <a:ext cx="4419600" cy="971686"/>
          </a:xfrm>
          <a:prstGeom prst="rect">
            <a:avLst/>
          </a:prstGeom>
        </p:spPr>
      </p:pic>
      <p:sp>
        <p:nvSpPr>
          <p:cNvPr id="2" name="TextBox 1">
            <a:extLst>
              <a:ext uri="{FF2B5EF4-FFF2-40B4-BE49-F238E27FC236}">
                <a16:creationId xmlns:a16="http://schemas.microsoft.com/office/drawing/2014/main" id="{8C7B0800-8D66-4086-8F26-DD4EC7F72186}"/>
              </a:ext>
            </a:extLst>
          </p:cNvPr>
          <p:cNvSpPr txBox="1"/>
          <p:nvPr/>
        </p:nvSpPr>
        <p:spPr>
          <a:xfrm>
            <a:off x="8809464" y="2774862"/>
            <a:ext cx="2877015" cy="1754326"/>
          </a:xfrm>
          <a:prstGeom prst="rect">
            <a:avLst/>
          </a:prstGeom>
          <a:solidFill>
            <a:srgbClr val="FFC000"/>
          </a:solidFill>
        </p:spPr>
        <p:txBody>
          <a:bodyPr wrap="square" rtlCol="0">
            <a:spAutoFit/>
          </a:bodyPr>
          <a:lstStyle/>
          <a:p>
            <a:r>
              <a:rPr lang="en-US" sz="5400" b="1" dirty="0">
                <a:latin typeface="Georgia" panose="02040502050405020303" pitchFamily="18" charset="0"/>
              </a:rPr>
              <a:t>Do You Agree?</a:t>
            </a:r>
          </a:p>
        </p:txBody>
      </p:sp>
    </p:spTree>
    <p:extLst>
      <p:ext uri="{BB962C8B-B14F-4D97-AF65-F5344CB8AC3E}">
        <p14:creationId xmlns:p14="http://schemas.microsoft.com/office/powerpoint/2010/main" val="226320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296F72-C681-4D2E-9B8B-8BD0EA0F99F2}"/>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C3C0B291-A569-407F-9C33-3C94630A6104}"/>
              </a:ext>
            </a:extLst>
          </p:cNvPr>
          <p:cNvSpPr>
            <a:spLocks noGrp="1"/>
          </p:cNvSpPr>
          <p:nvPr>
            <p:ph type="title"/>
          </p:nvPr>
        </p:nvSpPr>
        <p:spPr>
          <a:xfrm>
            <a:off x="0" y="2775802"/>
            <a:ext cx="12192000" cy="994172"/>
          </a:xfrm>
          <a:solidFill>
            <a:srgbClr val="002060"/>
          </a:solidFill>
        </p:spPr>
        <p:txBody>
          <a:bodyPr>
            <a:normAutofit/>
          </a:bodyPr>
          <a:lstStyle/>
          <a:p>
            <a:pPr algn="ctr"/>
            <a:r>
              <a:rPr lang="en-US" sz="3600" b="1" dirty="0">
                <a:solidFill>
                  <a:schemeClr val="bg1"/>
                </a:solidFill>
              </a:rPr>
              <a:t>  </a:t>
            </a:r>
            <a:r>
              <a:rPr lang="en-US" sz="3600" b="1" dirty="0">
                <a:solidFill>
                  <a:schemeClr val="bg1"/>
                </a:solidFill>
                <a:latin typeface="Garamond" panose="02020404030301010803" pitchFamily="18" charset="0"/>
                <a:cs typeface="Arial" panose="020B0604020202020204" pitchFamily="34" charset="0"/>
              </a:rPr>
              <a:t>Community Colleges at a Racial Crossroads</a:t>
            </a:r>
          </a:p>
        </p:txBody>
      </p:sp>
    </p:spTree>
    <p:extLst>
      <p:ext uri="{BB962C8B-B14F-4D97-AF65-F5344CB8AC3E}">
        <p14:creationId xmlns:p14="http://schemas.microsoft.com/office/powerpoint/2010/main" val="305962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75C60F-AC41-496E-A96F-212D00B77C87}"/>
              </a:ext>
            </a:extLst>
          </p:cNvPr>
          <p:cNvSpPr txBox="1">
            <a:spLocks/>
          </p:cNvSpPr>
          <p:nvPr/>
        </p:nvSpPr>
        <p:spPr>
          <a:xfrm>
            <a:off x="902646" y="1089499"/>
            <a:ext cx="5585703" cy="4980561"/>
          </a:xfrm>
          <a:prstGeom prst="rect">
            <a:avLst/>
          </a:prstGeom>
          <a:solidFill>
            <a:srgbClr val="002060"/>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15000"/>
              </a:lnSpc>
              <a:spcBef>
                <a:spcPts val="0"/>
              </a:spcBef>
              <a:spcAft>
                <a:spcPts val="1000"/>
              </a:spcAft>
              <a:buClrTx/>
              <a:buSzTx/>
              <a:buFont typeface="Arial"/>
              <a:buNone/>
              <a:tabLst/>
              <a:defRPr/>
            </a:pPr>
            <a:endParaRPr kumimoji="0" lang="en-US" sz="2400" b="0" i="1" u="none" strike="noStrike" kern="120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1000"/>
              </a:spcAft>
              <a:buClrTx/>
              <a:buSzTx/>
              <a:buFont typeface="Arial"/>
              <a:buNone/>
              <a:tabLst/>
              <a:defRPr/>
            </a:pPr>
            <a:r>
              <a:rPr kumimoji="0" lang="en-US" sz="2400" b="0" i="1" u="none" strike="noStrike" kern="120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“Equal opportunity for all persons, to the maximum of their individual abilities and without regard to economic status, race, creed, color, sex, national origin, or ancestry is a major goal of American democracy.  Only an informed, thoughtful, tolerant people can develop and maintain a free society</a:t>
            </a:r>
            <a:r>
              <a:rPr kumimoji="0" lang="en-US" sz="2400" b="0" i="0" u="none" strike="noStrike" kern="120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0" i="0" u="none" strike="noStrike" kern="1200" cap="none" spc="0" normalizeH="0" baseline="30000" noProof="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a:ln>
                <a:noFill/>
              </a:ln>
              <a:solidFill>
                <a:sysClr val="window" lastClr="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a:ln>
                  <a:noFill/>
                </a:ln>
                <a:solidFill>
                  <a:sysClr val="window" lastClr="FFFFFF"/>
                </a:solidFill>
                <a:effectLst/>
                <a:uLnTx/>
                <a:uFillTx/>
                <a:latin typeface="Calibri"/>
                <a:ea typeface="+mn-ea"/>
                <a:cs typeface="+mn-cs"/>
              </a:rPr>
              <a:t>- </a:t>
            </a:r>
            <a:r>
              <a:rPr kumimoji="0" lang="en-US" sz="2000" b="0" i="0" u="none" strike="noStrike" kern="120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mn-cs"/>
              </a:rPr>
              <a:t>1947 Truman Commission on Higher Education </a:t>
            </a:r>
            <a:endParaRPr kumimoji="0" lang="en-US" sz="20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6" name="Title 1">
            <a:extLst>
              <a:ext uri="{FF2B5EF4-FFF2-40B4-BE49-F238E27FC236}">
                <a16:creationId xmlns:a16="http://schemas.microsoft.com/office/drawing/2014/main" id="{E70012C0-D1A4-4FDD-B973-C398C190C9BA}"/>
              </a:ext>
            </a:extLst>
          </p:cNvPr>
          <p:cNvSpPr txBox="1">
            <a:spLocks/>
          </p:cNvSpPr>
          <p:nvPr/>
        </p:nvSpPr>
        <p:spPr>
          <a:xfrm>
            <a:off x="1826984" y="0"/>
            <a:ext cx="903365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C4E8C"/>
                </a:solidFill>
                <a:effectLst>
                  <a:outerShdw blurRad="38100" dist="38100" dir="2700000" algn="tl">
                    <a:srgbClr val="000000">
                      <a:alpha val="43137"/>
                    </a:srgbClr>
                  </a:outerShdw>
                </a:effectLst>
                <a:uLnTx/>
                <a:uFillTx/>
                <a:latin typeface="Garamond" panose="02020404030301010803" pitchFamily="18" charset="0"/>
                <a:ea typeface="+mj-ea"/>
                <a:cs typeface="+mj-cs"/>
              </a:rPr>
              <a:t>Community Colleges and the American Dream</a:t>
            </a:r>
          </a:p>
        </p:txBody>
      </p:sp>
      <p:pic>
        <p:nvPicPr>
          <p:cNvPr id="7" name="Picture 2" descr="Image result for American Dream">
            <a:extLst>
              <a:ext uri="{FF2B5EF4-FFF2-40B4-BE49-F238E27FC236}">
                <a16:creationId xmlns:a16="http://schemas.microsoft.com/office/drawing/2014/main" id="{5CDBD9BC-3B3C-4F83-AFCD-C73B44F9F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884" y="1891506"/>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2516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17571B-D1D3-4732-B719-ECC9312B461D}"/>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62400BE-6E4B-4094-BF5A-6A498EBAD157}"/>
              </a:ext>
            </a:extLst>
          </p:cNvPr>
          <p:cNvSpPr txBox="1">
            <a:spLocks noChangeArrowheads="1"/>
          </p:cNvSpPr>
          <p:nvPr/>
        </p:nvSpPr>
        <p:spPr>
          <a:xfrm>
            <a:off x="669302" y="575035"/>
            <a:ext cx="11029361" cy="5750351"/>
          </a:xfrm>
          <a:prstGeom prst="rect">
            <a:avLst/>
          </a:prstGeom>
          <a:solidFill>
            <a:srgbClr val="002060"/>
          </a:solidFill>
          <a:ln>
            <a:solidFill>
              <a:srgbClr val="CC00FF"/>
            </a:solidFill>
            <a:miter lim="800000"/>
            <a:headEnd/>
            <a:tailEnd/>
          </a:ln>
          <a:effectLst>
            <a:outerShdw blurRad="50800" dist="38100" dir="5400000" algn="t"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lgn="ctr">
              <a:lnSpc>
                <a:spcPct val="120000"/>
              </a:lnSpc>
              <a:spcBef>
                <a:spcPts val="600"/>
              </a:spcBef>
              <a:buNone/>
              <a:defRPr/>
            </a:pPr>
            <a:r>
              <a:rPr lang="en-US" altLang="en-US" dirty="0">
                <a:solidFill>
                  <a:prstClr val="white"/>
                </a:solidFill>
                <a:latin typeface="Book Antiqua" panose="02040602050305030304" pitchFamily="18" charset="0"/>
                <a:cs typeface="Arial" panose="020B0604020202020204" pitchFamily="34" charset="0"/>
              </a:rPr>
              <a:t>“</a:t>
            </a:r>
            <a:r>
              <a:rPr lang="en-US" altLang="en-US" i="1" dirty="0">
                <a:solidFill>
                  <a:prstClr val="white"/>
                </a:solidFill>
                <a:latin typeface="Book Antiqua" panose="02040602050305030304" pitchFamily="18" charset="0"/>
                <a:cs typeface="Arial" panose="020B0604020202020204" pitchFamily="34" charset="0"/>
              </a:rPr>
              <a:t>But while community colleges have historically prided themselves on being the welcoming entry point to higher learning and a change agent for millions, we must now acknowledge that </a:t>
            </a:r>
            <a:r>
              <a:rPr lang="en-US" altLang="en-US" b="1" i="1" dirty="0">
                <a:solidFill>
                  <a:prstClr val="white"/>
                </a:solidFill>
                <a:latin typeface="Book Antiqua" panose="02040602050305030304" pitchFamily="18" charset="0"/>
                <a:cs typeface="Arial" panose="020B0604020202020204" pitchFamily="34" charset="0"/>
              </a:rPr>
              <a:t>access is not enough</a:t>
            </a:r>
            <a:r>
              <a:rPr lang="en-US" altLang="en-US" i="1" dirty="0">
                <a:solidFill>
                  <a:prstClr val="white"/>
                </a:solidFill>
                <a:latin typeface="Book Antiqua" panose="02040602050305030304" pitchFamily="18" charset="0"/>
                <a:cs typeface="Arial" panose="020B0604020202020204" pitchFamily="34" charset="0"/>
              </a:rPr>
              <a:t>. For without the means and a pathway to succeed, access is an empty promise.”</a:t>
            </a:r>
          </a:p>
          <a:p>
            <a:pPr lvl="0" algn="ctr">
              <a:buNone/>
              <a:defRPr/>
            </a:pPr>
            <a:endParaRPr kumimoji="0" lang="en-US" altLang="en-US" sz="4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algn="ctr">
              <a:buNone/>
              <a:defRPr/>
            </a:pPr>
            <a:r>
              <a:rPr kumimoji="0" lang="en-US" altLang="en-US" sz="44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 Walter </a:t>
            </a:r>
            <a:r>
              <a:rPr kumimoji="0" lang="en-US" altLang="en-US" sz="2400" b="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Bumphus</a:t>
            </a:r>
            <a:r>
              <a:rPr lang="en-US" altLang="en-US" sz="2400" dirty="0">
                <a:solidFill>
                  <a:prstClr val="white"/>
                </a:solidFill>
                <a:latin typeface="Arial" panose="020B0604020202020204" pitchFamily="34" charset="0"/>
                <a:cs typeface="Arial" panose="020B0604020202020204" pitchFamily="34" charset="0"/>
              </a:rPr>
              <a:t>, President, AACC</a:t>
            </a:r>
            <a:endParaRPr kumimoji="0" lang="en-US" altLang="en-US" sz="2800" b="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2687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387E5C-08F6-495D-8CE3-0706F1301018}"/>
              </a:ext>
            </a:extLst>
          </p:cNvPr>
          <p:cNvSpPr/>
          <p:nvPr/>
        </p:nvSpPr>
        <p:spPr>
          <a:xfrm>
            <a:off x="1" y="0"/>
            <a:ext cx="12191999" cy="58477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4" name="Rectangle 3">
            <a:extLst>
              <a:ext uri="{FF2B5EF4-FFF2-40B4-BE49-F238E27FC236}">
                <a16:creationId xmlns:a16="http://schemas.microsoft.com/office/drawing/2014/main" id="{48AA045E-0B74-42C8-ABD3-B30F27713020}"/>
              </a:ext>
            </a:extLst>
          </p:cNvPr>
          <p:cNvSpPr/>
          <p:nvPr/>
        </p:nvSpPr>
        <p:spPr>
          <a:xfrm>
            <a:off x="216214" y="0"/>
            <a:ext cx="11759572" cy="584775"/>
          </a:xfrm>
          <a:prstGeom prst="rect">
            <a:avLst/>
          </a:prstGeom>
        </p:spPr>
        <p:txBody>
          <a:bodyPr wrap="square">
            <a:spAutoFit/>
          </a:bodyPr>
          <a:lstStyle/>
          <a:p>
            <a:pPr marL="34290" algn="ctr" defTabSz="457200">
              <a:defRPr/>
            </a:pPr>
            <a:r>
              <a:rPr lang="en-US" sz="3200" b="1" dirty="0">
                <a:solidFill>
                  <a:prstClr val="white"/>
                </a:solidFill>
                <a:effectLst>
                  <a:outerShdw blurRad="38100" dist="38100" dir="2700000" algn="tl">
                    <a:srgbClr val="000000">
                      <a:alpha val="43137"/>
                    </a:srgbClr>
                  </a:outerShdw>
                </a:effectLst>
                <a:latin typeface="Garamond" panose="02020404030301010803" pitchFamily="18" charset="0"/>
              </a:rPr>
              <a:t>America’s Community Colleges stand at a Major Crossroads</a:t>
            </a:r>
          </a:p>
        </p:txBody>
      </p:sp>
      <p:sp>
        <p:nvSpPr>
          <p:cNvPr id="5" name="Content Placeholder 2">
            <a:extLst>
              <a:ext uri="{FF2B5EF4-FFF2-40B4-BE49-F238E27FC236}">
                <a16:creationId xmlns:a16="http://schemas.microsoft.com/office/drawing/2014/main" id="{EEBB4D68-804A-4F11-B144-79E74B69924B}"/>
              </a:ext>
            </a:extLst>
          </p:cNvPr>
          <p:cNvSpPr txBox="1">
            <a:spLocks/>
          </p:cNvSpPr>
          <p:nvPr/>
        </p:nvSpPr>
        <p:spPr>
          <a:xfrm>
            <a:off x="145915" y="1017733"/>
            <a:ext cx="6026285" cy="5733262"/>
          </a:xfrm>
          <a:prstGeom prst="rect">
            <a:avLst/>
          </a:prstGeom>
          <a:solidFill>
            <a:sysClr val="window" lastClr="FFFFFF"/>
          </a:solidFill>
          <a:effectLst>
            <a:outerShdw blurRad="50800" dist="50800" dir="5400000" algn="ctr" rotWithShape="0">
              <a:srgbClr val="1F497D">
                <a:lumMod val="60000"/>
                <a:lumOff val="40000"/>
              </a:srgbClr>
            </a:outerShdw>
          </a:effectLst>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900" b="1" i="0" u="none" strike="noStrike" kern="1200" cap="none" spc="0" normalizeH="0" baseline="0" noProof="0" dirty="0">
                <a:ln>
                  <a:noFill/>
                </a:ln>
                <a:solidFill>
                  <a:sysClr val="windowText" lastClr="000000"/>
                </a:solidFill>
                <a:effectLst/>
                <a:uLnTx/>
                <a:uFillTx/>
                <a:latin typeface="Garamond" panose="02020404030301010803" pitchFamily="18" charset="0"/>
                <a:ea typeface="+mn-ea"/>
                <a:cs typeface="Calibri" panose="020F0502020204030204" pitchFamily="34" charset="0"/>
              </a:rPr>
              <a:t>Demographic Shift to a Majority-minority nation.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900" b="1" i="0" u="none" strike="noStrike" kern="1200" cap="none" spc="0" normalizeH="0" baseline="0" noProof="0" dirty="0">
                <a:ln>
                  <a:noFill/>
                </a:ln>
                <a:solidFill>
                  <a:sysClr val="windowText" lastClr="000000"/>
                </a:solidFill>
                <a:effectLst/>
                <a:uLnTx/>
                <a:uFillTx/>
                <a:latin typeface="Garamond" panose="02020404030301010803" pitchFamily="18" charset="0"/>
                <a:ea typeface="+mn-ea"/>
                <a:cs typeface="Calibri" panose="020F0502020204030204" pitchFamily="34" charset="0"/>
              </a:rPr>
              <a:t>Academic Under Preparedness</a:t>
            </a:r>
            <a:r>
              <a:rPr kumimoji="0" lang="en-US" sz="2900" b="0" i="0" u="none" strike="noStrike" kern="1200" cap="none" spc="0" normalizeH="0" baseline="0" noProof="0" dirty="0">
                <a:ln>
                  <a:noFill/>
                </a:ln>
                <a:solidFill>
                  <a:sysClr val="windowText" lastClr="000000"/>
                </a:solidFill>
                <a:effectLst/>
                <a:uLnTx/>
                <a:uFillTx/>
                <a:latin typeface="Garamond" panose="02020404030301010803" pitchFamily="18" charset="0"/>
                <a:ea typeface="+mn-ea"/>
                <a:cs typeface="Calibri" panose="020F0502020204030204" pitchFamily="34" charset="0"/>
              </a:rPr>
              <a: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900" b="0" i="0" u="none" strike="noStrike" kern="1200" cap="none" spc="0" normalizeH="0" baseline="0" noProof="0" dirty="0">
                <a:ln>
                  <a:noFill/>
                </a:ln>
                <a:solidFill>
                  <a:sysClr val="windowText" lastClr="000000"/>
                </a:solidFill>
                <a:effectLst/>
                <a:uLnTx/>
                <a:uFillTx/>
                <a:latin typeface="Garamond" panose="02020404030301010803" pitchFamily="18" charset="0"/>
                <a:ea typeface="+mn-ea"/>
                <a:cs typeface="Calibri" panose="020F0502020204030204" pitchFamily="34" charset="0"/>
              </a:rPr>
              <a:t> </a:t>
            </a:r>
            <a:r>
              <a:rPr kumimoji="0" lang="en-US" sz="2600" b="0" i="0" u="none" strike="noStrike" kern="1200" cap="none" spc="0" normalizeH="0" baseline="0" noProof="0" dirty="0">
                <a:ln>
                  <a:noFill/>
                </a:ln>
                <a:solidFill>
                  <a:sysClr val="windowText" lastClr="000000"/>
                </a:solidFill>
                <a:effectLst/>
                <a:uLnTx/>
                <a:uFillTx/>
                <a:latin typeface="Garamond" panose="02020404030301010803" pitchFamily="18" charset="0"/>
                <a:ea typeface="+mn-ea"/>
                <a:cs typeface="Calibri" panose="020F0502020204030204" pitchFamily="34" charset="0"/>
              </a:rPr>
              <a:t>The average college freshman has a seventh-grade reading level and an eighth grade math skill level.</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600" b="0" i="0" u="none" strike="noStrike" kern="1200" cap="none" spc="0" normalizeH="0" baseline="0" noProof="0" dirty="0">
                <a:ln>
                  <a:noFill/>
                </a:ln>
                <a:solidFill>
                  <a:sysClr val="windowText" lastClr="000000"/>
                </a:solidFill>
                <a:effectLst/>
                <a:uLnTx/>
                <a:uFillTx/>
                <a:latin typeface="Garamond" panose="02020404030301010803" pitchFamily="18" charset="0"/>
                <a:ea typeface="+mn-ea"/>
                <a:cs typeface="Calibri" panose="020F0502020204030204" pitchFamily="34" charset="0"/>
              </a:rPr>
              <a:t>Approximately 70% of community college freshmen take a remedial class in mathematics.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900" b="1" i="0" u="none" strike="noStrike" kern="1200" cap="none" spc="0" normalizeH="0" baseline="0" noProof="0" dirty="0">
                <a:ln>
                  <a:noFill/>
                </a:ln>
                <a:solidFill>
                  <a:sysClr val="windowText" lastClr="000000"/>
                </a:solidFill>
                <a:effectLst/>
                <a:uLnTx/>
                <a:uFillTx/>
                <a:latin typeface="Garamond" panose="02020404030301010803" pitchFamily="18" charset="0"/>
                <a:ea typeface="+mn-ea"/>
                <a:cs typeface="Calibri" panose="020F0502020204030204" pitchFamily="34" charset="0"/>
              </a:rPr>
              <a:t>Poor Completion and Attainment Rates. </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600" b="1" i="0" u="none" strike="noStrike" kern="1200" cap="none" spc="0" normalizeH="0" baseline="0" noProof="0" dirty="0">
                <a:ln>
                  <a:noFill/>
                </a:ln>
                <a:solidFill>
                  <a:sysClr val="windowText" lastClr="000000"/>
                </a:solidFill>
                <a:effectLst/>
                <a:uLnTx/>
                <a:uFillTx/>
                <a:latin typeface="Garamond" panose="02020404030301010803" pitchFamily="18" charset="0"/>
                <a:ea typeface="+mn-ea"/>
                <a:cs typeface="Calibri" panose="020F0502020204030204" pitchFamily="34" charset="0"/>
              </a:rPr>
              <a:t>Nearly half </a:t>
            </a:r>
            <a:r>
              <a:rPr kumimoji="0" lang="en-US" sz="2600" b="0" i="0" u="none" strike="noStrike" kern="1200" cap="none" spc="0" normalizeH="0" baseline="0" noProof="0" dirty="0">
                <a:ln>
                  <a:noFill/>
                </a:ln>
                <a:solidFill>
                  <a:sysClr val="windowText" lastClr="000000"/>
                </a:solidFill>
                <a:effectLst/>
                <a:uLnTx/>
                <a:uFillTx/>
                <a:latin typeface="Garamond" panose="02020404030301010803" pitchFamily="18" charset="0"/>
                <a:ea typeface="+mn-ea"/>
                <a:cs typeface="Calibri" panose="020F0502020204030204" pitchFamily="34" charset="0"/>
              </a:rPr>
              <a:t>of all community college students entering in the fall term drop out before the second fall term begins.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6" name="Content Placeholder 2">
            <a:extLst>
              <a:ext uri="{FF2B5EF4-FFF2-40B4-BE49-F238E27FC236}">
                <a16:creationId xmlns:a16="http://schemas.microsoft.com/office/drawing/2014/main" id="{834D9893-C0F3-4E68-8B07-AE8E646883AF}"/>
              </a:ext>
            </a:extLst>
          </p:cNvPr>
          <p:cNvSpPr txBox="1">
            <a:spLocks/>
          </p:cNvSpPr>
          <p:nvPr/>
        </p:nvSpPr>
        <p:spPr>
          <a:xfrm>
            <a:off x="6172200" y="995702"/>
            <a:ext cx="5873885" cy="3537388"/>
          </a:xfrm>
          <a:prstGeom prst="rect">
            <a:avLst/>
          </a:prstGeom>
          <a:solidFill>
            <a:sysClr val="window" lastClr="FFFFFF"/>
          </a:solidFill>
          <a:effectLst>
            <a:outerShdw blurRad="50800" dist="50800" dir="5400000" algn="ctr" rotWithShape="0">
              <a:srgbClr val="1F497D">
                <a:lumMod val="60000"/>
                <a:lumOff val="40000"/>
              </a:srgbClr>
            </a:outerShdw>
          </a:effectLst>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0" marR="0" lvl="1" indent="-182880" algn="l" defTabSz="685800" rtl="0" eaLnBrk="1" fontAlgn="auto" latinLnBrk="0" hangingPunct="1">
              <a:lnSpc>
                <a:spcPct val="97000"/>
              </a:lnSpc>
              <a:spcBef>
                <a:spcPts val="150"/>
              </a:spcBef>
              <a:spcAft>
                <a:spcPts val="0"/>
              </a:spcAft>
              <a:buClr>
                <a:srgbClr val="4F81BD"/>
              </a:buClr>
              <a:buSzPct val="80000"/>
              <a:buFont typeface="Corbel" pitchFamily="34" charset="0"/>
              <a:buChar char="•"/>
              <a:tabLst/>
              <a:defRPr/>
            </a:pPr>
            <a:r>
              <a:rPr kumimoji="0" lang="en-US" sz="2400" b="1" i="0" u="sng"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For Students of Color</a:t>
            </a: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 it is far worse:</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 Approximately </a:t>
            </a: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70%</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 </a:t>
            </a: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(7 out of 10) </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 attending a community college, drop-out prematurely.</a:t>
            </a:r>
          </a:p>
          <a:p>
            <a:pPr marL="920120" marR="0" lvl="4" indent="-182880" algn="l" defTabSz="685800" rtl="0" eaLnBrk="1" fontAlgn="auto" latinLnBrk="0" hangingPunct="1">
              <a:lnSpc>
                <a:spcPct val="97000"/>
              </a:lnSpc>
              <a:spcBef>
                <a:spcPts val="150"/>
              </a:spcBef>
              <a:spcAft>
                <a:spcPts val="300"/>
              </a:spcAft>
              <a:buClr>
                <a:srgbClr val="4F81BD"/>
              </a:buClr>
              <a:buSzPct val="80000"/>
              <a:buFont typeface="Corbel"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Of those who remain, </a:t>
            </a:r>
            <a:r>
              <a:rPr kumimoji="0" lang="en-US"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only 10-12% </a:t>
            </a:r>
            <a:r>
              <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Calibri" panose="020F0502020204030204" pitchFamily="34" charset="0"/>
              </a:rPr>
              <a:t>graduate. </a:t>
            </a:r>
          </a:p>
          <a:p>
            <a:pPr marL="34290" marR="0" lvl="0" indent="0" algn="l" defTabSz="685800" rtl="0" eaLnBrk="1" fontAlgn="auto" latinLnBrk="0" hangingPunct="1">
              <a:lnSpc>
                <a:spcPct val="90000"/>
              </a:lnSpc>
              <a:spcBef>
                <a:spcPts val="1000"/>
              </a:spcBef>
              <a:spcAft>
                <a:spcPts val="0"/>
              </a:spcAft>
              <a:buClr>
                <a:srgbClr val="4F81BD"/>
              </a:buClr>
              <a:buSzPct val="80000"/>
              <a:buFont typeface="Corbel" pitchFamily="34" charset="0"/>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66C6716-8D65-423C-95D8-0B2B01BFBB8F}"/>
              </a:ext>
            </a:extLst>
          </p:cNvPr>
          <p:cNvSpPr txBox="1"/>
          <p:nvPr/>
        </p:nvSpPr>
        <p:spPr>
          <a:xfrm>
            <a:off x="6019800" y="3023119"/>
            <a:ext cx="5585297" cy="960776"/>
          </a:xfrm>
          <a:prstGeom prst="rect">
            <a:avLst/>
          </a:prstGeom>
          <a:noFill/>
        </p:spPr>
        <p:txBody>
          <a:bodyPr wrap="square" rtlCol="0">
            <a:spAutoFit/>
          </a:bodyPr>
          <a:lstStyle/>
          <a:p>
            <a:pPr marL="1017270" lvl="2" defTabSz="457200">
              <a:lnSpc>
                <a:spcPct val="77000"/>
              </a:lnSpc>
              <a:defRPr/>
            </a:pPr>
            <a:r>
              <a:rPr lang="en-US" sz="2400" u="sng" dirty="0">
                <a:solidFill>
                  <a:prstClr val="black"/>
                </a:solidFill>
                <a:latin typeface="Garamond" panose="02020404030301010803" pitchFamily="18" charset="0"/>
                <a:cs typeface="Calibri" panose="020F0502020204030204" pitchFamily="34" charset="0"/>
              </a:rPr>
              <a:t>For </a:t>
            </a:r>
            <a:r>
              <a:rPr lang="en-US" sz="2400" b="1" u="sng" dirty="0">
                <a:solidFill>
                  <a:prstClr val="black"/>
                </a:solidFill>
                <a:latin typeface="Garamond" panose="02020404030301010803" pitchFamily="18" charset="0"/>
                <a:cs typeface="Calibri" panose="020F0502020204030204" pitchFamily="34" charset="0"/>
              </a:rPr>
              <a:t>Caucasian students</a:t>
            </a:r>
            <a:r>
              <a:rPr lang="en-US" sz="2400" b="1" dirty="0">
                <a:solidFill>
                  <a:prstClr val="black"/>
                </a:solidFill>
                <a:latin typeface="Garamond" panose="02020404030301010803" pitchFamily="18" charset="0"/>
                <a:cs typeface="Calibri" panose="020F0502020204030204" pitchFamily="34" charset="0"/>
              </a:rPr>
              <a:t> </a:t>
            </a:r>
            <a:r>
              <a:rPr lang="en-US" sz="2400" dirty="0">
                <a:solidFill>
                  <a:prstClr val="black"/>
                </a:solidFill>
                <a:latin typeface="Garamond" panose="02020404030301010803" pitchFamily="18" charset="0"/>
                <a:cs typeface="Calibri" panose="020F0502020204030204" pitchFamily="34" charset="0"/>
              </a:rPr>
              <a:t>attending a community college, </a:t>
            </a:r>
            <a:r>
              <a:rPr lang="en-US" sz="2400" b="1" dirty="0">
                <a:solidFill>
                  <a:prstClr val="black"/>
                </a:solidFill>
                <a:latin typeface="Garamond" panose="02020404030301010803" pitchFamily="18" charset="0"/>
                <a:cs typeface="Calibri" panose="020F0502020204030204" pitchFamily="34" charset="0"/>
              </a:rPr>
              <a:t>44%</a:t>
            </a:r>
            <a:r>
              <a:rPr lang="en-US" sz="2400" dirty="0">
                <a:solidFill>
                  <a:prstClr val="black"/>
                </a:solidFill>
                <a:latin typeface="Garamond" panose="02020404030301010803" pitchFamily="18" charset="0"/>
                <a:cs typeface="Calibri" panose="020F0502020204030204" pitchFamily="34" charset="0"/>
              </a:rPr>
              <a:t> live in poverty.  </a:t>
            </a:r>
          </a:p>
        </p:txBody>
      </p:sp>
      <p:sp>
        <p:nvSpPr>
          <p:cNvPr id="9" name="Rectangle 8">
            <a:extLst>
              <a:ext uri="{FF2B5EF4-FFF2-40B4-BE49-F238E27FC236}">
                <a16:creationId xmlns:a16="http://schemas.microsoft.com/office/drawing/2014/main" id="{390E5F20-7D5C-4E1F-88BE-5AA84AC18D83}"/>
              </a:ext>
            </a:extLst>
          </p:cNvPr>
          <p:cNvSpPr/>
          <p:nvPr/>
        </p:nvSpPr>
        <p:spPr>
          <a:xfrm>
            <a:off x="5823625" y="4036275"/>
            <a:ext cx="5393912" cy="390876"/>
          </a:xfrm>
          <a:prstGeom prst="rect">
            <a:avLst/>
          </a:prstGeom>
        </p:spPr>
        <p:txBody>
          <a:bodyPr wrap="none">
            <a:spAutoFit/>
          </a:bodyPr>
          <a:lstStyle/>
          <a:p>
            <a:pPr marL="1474470" lvl="3" defTabSz="457200">
              <a:lnSpc>
                <a:spcPct val="77000"/>
              </a:lnSpc>
              <a:defRPr/>
            </a:pPr>
            <a:r>
              <a:rPr lang="en-US" sz="2000" b="1" dirty="0">
                <a:solidFill>
                  <a:prstClr val="black">
                    <a:lumMod val="75000"/>
                    <a:lumOff val="25000"/>
                  </a:prstClr>
                </a:solidFill>
                <a:latin typeface="Calibri"/>
                <a:cs typeface="Times New Roman" panose="02020603050405020304" pitchFamily="18" charset="0"/>
              </a:rPr>
              <a:t>   </a:t>
            </a:r>
            <a:r>
              <a:rPr lang="en-US" sz="2400" b="1" dirty="0">
                <a:solidFill>
                  <a:prstClr val="black"/>
                </a:solidFill>
                <a:latin typeface="Calibri"/>
                <a:cs typeface="Times New Roman" panose="02020603050405020304" pitchFamily="18" charset="0"/>
              </a:rPr>
              <a:t>- </a:t>
            </a:r>
            <a:r>
              <a:rPr lang="en-US" sz="2400" b="1" dirty="0">
                <a:solidFill>
                  <a:prstClr val="black"/>
                </a:solidFill>
                <a:latin typeface="Garamond" panose="02020404030301010803" pitchFamily="18" charset="0"/>
                <a:cs typeface="Times New Roman" panose="02020603050405020304" pitchFamily="18" charset="0"/>
              </a:rPr>
              <a:t>Only 2 out of 10 graduate</a:t>
            </a:r>
            <a:r>
              <a:rPr lang="en-US" sz="2400" dirty="0">
                <a:solidFill>
                  <a:prstClr val="black"/>
                </a:solidFill>
                <a:latin typeface="Garamond" panose="02020404030301010803"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631B2F4A-5497-4D8F-829F-306C2D9C06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4533090"/>
            <a:ext cx="5873885" cy="2149676"/>
          </a:xfrm>
          <a:prstGeom prst="rect">
            <a:avLst/>
          </a:prstGeom>
        </p:spPr>
      </p:pic>
    </p:spTree>
    <p:extLst>
      <p:ext uri="{BB962C8B-B14F-4D97-AF65-F5344CB8AC3E}">
        <p14:creationId xmlns:p14="http://schemas.microsoft.com/office/powerpoint/2010/main" val="16933104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CCAE9C9-3F7B-497D-A061-9A1E4E26D293}"/>
              </a:ext>
            </a:extLst>
          </p:cNvPr>
          <p:cNvSpPr txBox="1">
            <a:spLocks/>
          </p:cNvSpPr>
          <p:nvPr/>
        </p:nvSpPr>
        <p:spPr>
          <a:xfrm>
            <a:off x="1822412" y="1816481"/>
            <a:ext cx="9205142" cy="3954642"/>
          </a:xfrm>
          <a:prstGeom prst="rect">
            <a:avLst/>
          </a:prstGeom>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buClr>
                <a:srgbClr val="4F81BD"/>
              </a:buClr>
              <a:buNone/>
              <a:defRPr/>
            </a:pPr>
            <a:r>
              <a:rPr lang="en-US" sz="2400" dirty="0">
                <a:solidFill>
                  <a:prstClr val="black">
                    <a:lumMod val="75000"/>
                    <a:lumOff val="25000"/>
                  </a:prstClr>
                </a:solidFill>
                <a:latin typeface="Calibri"/>
              </a:rPr>
              <a:t>“</a:t>
            </a:r>
            <a:r>
              <a:rPr lang="en-US" sz="2400" i="1" dirty="0">
                <a:solidFill>
                  <a:prstClr val="black">
                    <a:lumMod val="75000"/>
                    <a:lumOff val="25000"/>
                  </a:prstClr>
                </a:solidFill>
                <a:latin typeface="Calibri"/>
              </a:rPr>
              <a:t>The Community College landscape is littered with lost credits that do not add up to student success. Fewer than half (46%) of students who enter community colleges with the goal of earning a degree or certificate have attained that goal, transferred to a baccalaureate institution, or are still enrolled six years later. The rates, unfortunately, are lower for Hispanic, Black, Native American, and low-income students…Completion rates for students of color in some groups – often those students facing the greatest challenges – are </a:t>
            </a:r>
            <a:r>
              <a:rPr lang="en-US" sz="2400" b="1" i="1" dirty="0">
                <a:solidFill>
                  <a:prstClr val="black">
                    <a:lumMod val="75000"/>
                    <a:lumOff val="25000"/>
                  </a:prstClr>
                </a:solidFill>
                <a:latin typeface="Calibri"/>
              </a:rPr>
              <a:t>disappointing in the extreme</a:t>
            </a:r>
            <a:r>
              <a:rPr lang="en-US" sz="2400" dirty="0">
                <a:solidFill>
                  <a:prstClr val="black">
                    <a:lumMod val="75000"/>
                    <a:lumOff val="25000"/>
                  </a:prstClr>
                </a:solidFill>
                <a:latin typeface="Calibri"/>
              </a:rPr>
              <a:t>.” </a:t>
            </a:r>
          </a:p>
          <a:p>
            <a:pPr marL="34290" indent="0">
              <a:buClr>
                <a:srgbClr val="4F81BD"/>
              </a:buClr>
              <a:buNone/>
              <a:defRPr/>
            </a:pPr>
            <a:endParaRPr lang="en-US" dirty="0">
              <a:solidFill>
                <a:prstClr val="black">
                  <a:lumMod val="75000"/>
                  <a:lumOff val="25000"/>
                </a:prstClr>
              </a:solidFill>
              <a:latin typeface="Calibri"/>
            </a:endParaRPr>
          </a:p>
          <a:p>
            <a:pPr marL="34290" indent="0" algn="ctr">
              <a:buClr>
                <a:srgbClr val="4F81BD"/>
              </a:buClr>
              <a:buNone/>
              <a:defRPr/>
            </a:pPr>
            <a:r>
              <a:rPr lang="en-US" b="1" dirty="0">
                <a:solidFill>
                  <a:prstClr val="black">
                    <a:lumMod val="75000"/>
                    <a:lumOff val="25000"/>
                  </a:prstClr>
                </a:solidFill>
                <a:latin typeface="Calibri"/>
              </a:rPr>
              <a:t>- </a:t>
            </a:r>
            <a:r>
              <a:rPr lang="en-US" sz="2800" b="1" dirty="0">
                <a:solidFill>
                  <a:prstClr val="black">
                    <a:lumMod val="75000"/>
                    <a:lumOff val="25000"/>
                  </a:prstClr>
                </a:solidFill>
                <a:latin typeface="Calibri"/>
              </a:rPr>
              <a:t>AACC, 2014 (Reclaiming the American Dream Report) </a:t>
            </a:r>
          </a:p>
          <a:p>
            <a:pPr>
              <a:buClr>
                <a:srgbClr val="4F81BD"/>
              </a:buClr>
              <a:defRPr/>
            </a:pPr>
            <a:endParaRPr lang="en-US" dirty="0">
              <a:solidFill>
                <a:srgbClr val="4F81BD"/>
              </a:solidFill>
              <a:latin typeface="Calibri"/>
            </a:endParaRPr>
          </a:p>
        </p:txBody>
      </p:sp>
      <p:sp>
        <p:nvSpPr>
          <p:cNvPr id="4" name="Flowchart: Process 3">
            <a:extLst>
              <a:ext uri="{FF2B5EF4-FFF2-40B4-BE49-F238E27FC236}">
                <a16:creationId xmlns:a16="http://schemas.microsoft.com/office/drawing/2014/main" id="{10AE42C6-03AC-489A-AA1C-25FF246FC333}"/>
              </a:ext>
            </a:extLst>
          </p:cNvPr>
          <p:cNvSpPr/>
          <p:nvPr/>
        </p:nvSpPr>
        <p:spPr>
          <a:xfrm>
            <a:off x="0" y="0"/>
            <a:ext cx="12192000" cy="984380"/>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7375D"/>
              </a:solidFill>
              <a:latin typeface="Calibri"/>
            </a:endParaRPr>
          </a:p>
        </p:txBody>
      </p:sp>
      <p:sp>
        <p:nvSpPr>
          <p:cNvPr id="8" name="Rectangle 7"/>
          <p:cNvSpPr/>
          <p:nvPr/>
        </p:nvSpPr>
        <p:spPr>
          <a:xfrm>
            <a:off x="1822412" y="216234"/>
            <a:ext cx="8615162"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defTabSz="457200">
              <a:defRPr/>
            </a:pPr>
            <a:r>
              <a:rPr lang="en-US" sz="4000" b="1" spc="150" dirty="0">
                <a:ln w="11430"/>
                <a:solidFill>
                  <a:schemeClr val="bg1"/>
                </a:solidFill>
                <a:latin typeface="Garamond" panose="02020404030301010803" pitchFamily="18" charset="0"/>
                <a:cs typeface="Arial" panose="020B0604020202020204" pitchFamily="34" charset="0"/>
              </a:rPr>
              <a:t>Reclaiming the American Dream</a:t>
            </a:r>
          </a:p>
        </p:txBody>
      </p:sp>
    </p:spTree>
    <p:extLst>
      <p:ext uri="{BB962C8B-B14F-4D97-AF65-F5344CB8AC3E}">
        <p14:creationId xmlns:p14="http://schemas.microsoft.com/office/powerpoint/2010/main" val="25076937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387E5C-08F6-495D-8CE3-0706F1301018}"/>
              </a:ext>
            </a:extLst>
          </p:cNvPr>
          <p:cNvSpPr/>
          <p:nvPr/>
        </p:nvSpPr>
        <p:spPr>
          <a:xfrm>
            <a:off x="1" y="0"/>
            <a:ext cx="12191999" cy="58477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Analyzing 5 Key Student Demographics in the U.S.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7F9E20-3689-4C46-9F16-E3BD00DE87C6}"/>
              </a:ext>
            </a:extLst>
          </p:cNvPr>
          <p:cNvSpPr txBox="1"/>
          <p:nvPr/>
        </p:nvSpPr>
        <p:spPr>
          <a:xfrm>
            <a:off x="7058721" y="2010548"/>
            <a:ext cx="4839629" cy="3539430"/>
          </a:xfrm>
          <a:prstGeom prst="rect">
            <a:avLst/>
          </a:prstGeom>
          <a:noFill/>
        </p:spPr>
        <p:txBody>
          <a:bodyPr wrap="square" rtlCol="0">
            <a:spAutoFit/>
          </a:bodyPr>
          <a:lstStyle/>
          <a:p>
            <a:pPr marL="742950" indent="-742950">
              <a:buFont typeface="+mj-lt"/>
              <a:buAutoNum type="arabicPeriod"/>
            </a:pPr>
            <a:r>
              <a:rPr lang="en-US" sz="2800" dirty="0">
                <a:latin typeface="Garamond" panose="02020404030301010803" pitchFamily="18" charset="0"/>
              </a:rPr>
              <a:t>Black</a:t>
            </a:r>
          </a:p>
          <a:p>
            <a:pPr marL="742950" indent="-742950">
              <a:buFont typeface="+mj-lt"/>
              <a:buAutoNum type="arabicPeriod"/>
            </a:pPr>
            <a:r>
              <a:rPr lang="en-US" sz="2800" dirty="0">
                <a:latin typeface="Garamond" panose="02020404030301010803" pitchFamily="18" charset="0"/>
              </a:rPr>
              <a:t>Hispanic</a:t>
            </a:r>
          </a:p>
          <a:p>
            <a:pPr marL="742950" indent="-742950">
              <a:buFont typeface="+mj-lt"/>
              <a:buAutoNum type="arabicPeriod"/>
            </a:pPr>
            <a:r>
              <a:rPr lang="en-US" sz="2800" dirty="0">
                <a:latin typeface="Garamond" panose="02020404030301010803" pitchFamily="18" charset="0"/>
              </a:rPr>
              <a:t>Asian American/Pacific Islander</a:t>
            </a:r>
          </a:p>
          <a:p>
            <a:pPr marL="742950" indent="-742950">
              <a:buFont typeface="+mj-lt"/>
              <a:buAutoNum type="arabicPeriod"/>
            </a:pPr>
            <a:r>
              <a:rPr lang="en-US" sz="2800" dirty="0">
                <a:latin typeface="Garamond" panose="02020404030301010803" pitchFamily="18" charset="0"/>
              </a:rPr>
              <a:t>American Indian/Native American</a:t>
            </a:r>
          </a:p>
          <a:p>
            <a:pPr marL="742950" indent="-742950">
              <a:buFont typeface="+mj-lt"/>
              <a:buAutoNum type="arabicPeriod"/>
            </a:pPr>
            <a:r>
              <a:rPr lang="en-US" sz="2800" dirty="0">
                <a:latin typeface="Garamond" panose="02020404030301010803" pitchFamily="18" charset="0"/>
              </a:rPr>
              <a:t>Caucasian Students in Poverty</a:t>
            </a:r>
          </a:p>
        </p:txBody>
      </p:sp>
      <p:pic>
        <p:nvPicPr>
          <p:cNvPr id="5" name="Picture 4">
            <a:extLst>
              <a:ext uri="{FF2B5EF4-FFF2-40B4-BE49-F238E27FC236}">
                <a16:creationId xmlns:a16="http://schemas.microsoft.com/office/drawing/2014/main" id="{8F0BCEC6-390F-4B87-8C70-CAB62349E8CC}"/>
              </a:ext>
            </a:extLst>
          </p:cNvPr>
          <p:cNvPicPr>
            <a:picLocks noChangeAspect="1"/>
          </p:cNvPicPr>
          <p:nvPr/>
        </p:nvPicPr>
        <p:blipFill>
          <a:blip r:embed="rId2"/>
          <a:stretch>
            <a:fillRect/>
          </a:stretch>
        </p:blipFill>
        <p:spPr>
          <a:xfrm>
            <a:off x="100362" y="791737"/>
            <a:ext cx="6846848" cy="5776331"/>
          </a:xfrm>
          <a:prstGeom prst="rect">
            <a:avLst/>
          </a:prstGeom>
        </p:spPr>
      </p:pic>
      <p:sp>
        <p:nvSpPr>
          <p:cNvPr id="6" name="TextBox 5">
            <a:extLst>
              <a:ext uri="{FF2B5EF4-FFF2-40B4-BE49-F238E27FC236}">
                <a16:creationId xmlns:a16="http://schemas.microsoft.com/office/drawing/2014/main" id="{DC81DA40-3B79-4647-9E2F-D4C3802553E4}"/>
              </a:ext>
            </a:extLst>
          </p:cNvPr>
          <p:cNvSpPr txBox="1"/>
          <p:nvPr/>
        </p:nvSpPr>
        <p:spPr>
          <a:xfrm>
            <a:off x="7783551" y="1167273"/>
            <a:ext cx="3646449" cy="523220"/>
          </a:xfrm>
          <a:prstGeom prst="rect">
            <a:avLst/>
          </a:prstGeom>
          <a:noFill/>
        </p:spPr>
        <p:txBody>
          <a:bodyPr wrap="square" rtlCol="0">
            <a:spAutoFit/>
          </a:bodyPr>
          <a:lstStyle/>
          <a:p>
            <a:pPr algn="ctr"/>
            <a:r>
              <a:rPr lang="en-US" sz="2800" b="1" dirty="0">
                <a:solidFill>
                  <a:srgbClr val="0070C0"/>
                </a:solidFill>
              </a:rPr>
              <a:t>2016 Publication</a:t>
            </a:r>
          </a:p>
        </p:txBody>
      </p:sp>
    </p:spTree>
    <p:extLst>
      <p:ext uri="{BB962C8B-B14F-4D97-AF65-F5344CB8AC3E}">
        <p14:creationId xmlns:p14="http://schemas.microsoft.com/office/powerpoint/2010/main" val="178470844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2400BE-6E4B-4094-BF5A-6A498EBAD157}"/>
              </a:ext>
            </a:extLst>
          </p:cNvPr>
          <p:cNvSpPr txBox="1">
            <a:spLocks noChangeArrowheads="1"/>
          </p:cNvSpPr>
          <p:nvPr/>
        </p:nvSpPr>
        <p:spPr>
          <a:xfrm>
            <a:off x="0" y="1017732"/>
            <a:ext cx="12192000" cy="5834048"/>
          </a:xfrm>
          <a:prstGeom prst="rect">
            <a:avLst/>
          </a:prstGeom>
          <a:solidFill>
            <a:schemeClr val="bg1"/>
          </a:solidFill>
          <a:ln>
            <a:solidFill>
              <a:srgbClr val="CC00FF"/>
            </a:solidFill>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i="1" u="none" strike="noStrike" kern="1200" cap="none" spc="0" normalizeH="0" baseline="0" noProof="0" dirty="0">
                <a:ln>
                  <a:noFill/>
                </a:ln>
                <a:solidFill>
                  <a:prstClr val="black"/>
                </a:solidFill>
                <a:effectLst/>
                <a:uLnTx/>
                <a:uFillTx/>
                <a:latin typeface="+mj-lt"/>
              </a:rPr>
              <a:t>“Black students represent one of the most key demographic sub-groups served by community colleges. Simply put, Black students are the greatest challenge and opportunity for postsecondary institutions. Such students are among those most underserved by community colleges. These institutions overwhelmingly fail to provide necessary supports and environments that foster success among these students.”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400" b="0" u="none" strike="noStrike" kern="1200" cap="none" spc="0" normalizeH="0" baseline="0" noProof="0" dirty="0">
                <a:ln>
                  <a:noFill/>
                </a:ln>
                <a:solidFill>
                  <a:prstClr val="black"/>
                </a:solidFill>
                <a:effectLst/>
                <a:uLnTx/>
                <a:uFillTx/>
                <a:latin typeface="Garamond" panose="02020404030301010803" pitchFamily="18" charset="0"/>
              </a:rPr>
              <a:t>- </a:t>
            </a:r>
            <a:r>
              <a:rPr kumimoji="0" lang="en-US" altLang="en-US" sz="2400" b="1" u="none" strike="noStrike" kern="1200" cap="none" spc="0" normalizeH="0" baseline="0" noProof="0" dirty="0">
                <a:ln>
                  <a:noFill/>
                </a:ln>
                <a:solidFill>
                  <a:prstClr val="black"/>
                </a:solidFill>
                <a:effectLst/>
                <a:uLnTx/>
                <a:uFillTx/>
                <a:latin typeface="Garamond" panose="02020404030301010803" pitchFamily="18" charset="0"/>
              </a:rPr>
              <a:t>Dr. J. Luke Wood and Dr. </a:t>
            </a:r>
            <a:r>
              <a:rPr kumimoji="0" lang="en-US" altLang="en-US" sz="2400" b="1" u="none" strike="noStrike" kern="1200" cap="none" spc="0" normalizeH="0" baseline="0" noProof="0" dirty="0" err="1">
                <a:ln>
                  <a:noFill/>
                </a:ln>
                <a:solidFill>
                  <a:prstClr val="black"/>
                </a:solidFill>
                <a:effectLst/>
                <a:uLnTx/>
                <a:uFillTx/>
                <a:latin typeface="Garamond" panose="02020404030301010803" pitchFamily="18" charset="0"/>
              </a:rPr>
              <a:t>Glennda</a:t>
            </a:r>
            <a:r>
              <a:rPr kumimoji="0" lang="en-US" altLang="en-US" sz="2400" b="1" u="none" strike="noStrike" kern="1200" cap="none" spc="0" normalizeH="0" baseline="0" noProof="0" dirty="0">
                <a:ln>
                  <a:noFill/>
                </a:ln>
                <a:solidFill>
                  <a:prstClr val="black"/>
                </a:solidFill>
                <a:effectLst/>
                <a:uLnTx/>
                <a:uFillTx/>
                <a:latin typeface="Garamond" panose="02020404030301010803" pitchFamily="18" charset="0"/>
              </a:rPr>
              <a:t> Bivens, 2016</a:t>
            </a:r>
            <a:endParaRPr kumimoji="0" lang="en-US" altLang="en-US" sz="2800" b="1" u="none" strike="noStrike" kern="1200" cap="none" spc="0" normalizeH="0" baseline="0" noProof="0" dirty="0">
              <a:ln>
                <a:noFill/>
              </a:ln>
              <a:solidFill>
                <a:prstClr val="black"/>
              </a:solidFill>
              <a:effectLst/>
              <a:uLnTx/>
              <a:uFillTx/>
              <a:latin typeface="Garamond" panose="02020404030301010803" pitchFamily="18" charset="0"/>
            </a:endParaRPr>
          </a:p>
        </p:txBody>
      </p:sp>
      <p:sp>
        <p:nvSpPr>
          <p:cNvPr id="4" name="Flowchart: Process 3">
            <a:extLst>
              <a:ext uri="{FF2B5EF4-FFF2-40B4-BE49-F238E27FC236}">
                <a16:creationId xmlns:a16="http://schemas.microsoft.com/office/drawing/2014/main" id="{D3A63081-D979-47ED-B172-417CBA9BBFCD}"/>
              </a:ext>
            </a:extLst>
          </p:cNvPr>
          <p:cNvSpPr/>
          <p:nvPr/>
        </p:nvSpPr>
        <p:spPr>
          <a:xfrm>
            <a:off x="0" y="6220"/>
            <a:ext cx="12192000" cy="1011512"/>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Garamond" panose="02020404030301010803" pitchFamily="18" charset="0"/>
                <a:cs typeface="Arial" panose="020B0604020202020204" pitchFamily="34" charset="0"/>
              </a:rPr>
              <a:t>African American Students in Community Colleges</a:t>
            </a:r>
            <a:endParaRPr kumimoji="0" lang="en-US" sz="3600" b="0" i="0" u="none" strike="noStrike" kern="1200" cap="none" spc="0" normalizeH="0" baseline="0" noProof="0" dirty="0">
              <a:ln>
                <a:noFill/>
              </a:ln>
              <a:solidFill>
                <a:srgbClr val="17375D"/>
              </a:solidFill>
              <a:effectLst/>
              <a:uLnTx/>
              <a:uFillTx/>
              <a:latin typeface="Garamond" panose="02020404030301010803" pitchFamily="18" charset="0"/>
              <a:cs typeface="Arial" panose="020B0604020202020204" pitchFamily="34" charset="0"/>
            </a:endParaRPr>
          </a:p>
        </p:txBody>
      </p:sp>
      <p:pic>
        <p:nvPicPr>
          <p:cNvPr id="5" name="Picture 4">
            <a:extLst>
              <a:ext uri="{FF2B5EF4-FFF2-40B4-BE49-F238E27FC236}">
                <a16:creationId xmlns:a16="http://schemas.microsoft.com/office/drawing/2014/main" id="{F8A6E548-C360-4111-ACE1-75993521C39E}"/>
              </a:ext>
            </a:extLst>
          </p:cNvPr>
          <p:cNvPicPr>
            <a:picLocks noChangeAspect="1"/>
          </p:cNvPicPr>
          <p:nvPr/>
        </p:nvPicPr>
        <p:blipFill>
          <a:blip r:embed="rId2"/>
          <a:stretch>
            <a:fillRect/>
          </a:stretch>
        </p:blipFill>
        <p:spPr>
          <a:xfrm>
            <a:off x="9824374" y="4321147"/>
            <a:ext cx="1439891" cy="21576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077834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id="{10AE42C6-03AC-489A-AA1C-25FF246FC333}"/>
              </a:ext>
            </a:extLst>
          </p:cNvPr>
          <p:cNvSpPr/>
          <p:nvPr/>
        </p:nvSpPr>
        <p:spPr>
          <a:xfrm>
            <a:off x="0" y="6220"/>
            <a:ext cx="12192000" cy="984380"/>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8" name="Rectangle 7"/>
          <p:cNvSpPr/>
          <p:nvPr/>
        </p:nvSpPr>
        <p:spPr>
          <a:xfrm>
            <a:off x="1100564" y="113689"/>
            <a:ext cx="10447157" cy="76944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w="11430"/>
                <a:solidFill>
                  <a:prstClr val="white"/>
                </a:solidFill>
                <a:effectLst>
                  <a:outerShdw blurRad="25400" algn="tl" rotWithShape="0">
                    <a:srgbClr val="000000">
                      <a:alpha val="43000"/>
                    </a:srgbClr>
                  </a:outerShdw>
                </a:effectLst>
                <a:uLnTx/>
                <a:uFillTx/>
                <a:latin typeface="Garamond" panose="02020404030301010803" pitchFamily="18" charset="0"/>
                <a:cs typeface="Arial" panose="020B0604020202020204" pitchFamily="34" charset="0"/>
              </a:rPr>
              <a:t>Why the Disparity?</a:t>
            </a:r>
          </a:p>
        </p:txBody>
      </p:sp>
      <p:sp>
        <p:nvSpPr>
          <p:cNvPr id="5" name="Content Placeholder 2">
            <a:extLst>
              <a:ext uri="{FF2B5EF4-FFF2-40B4-BE49-F238E27FC236}">
                <a16:creationId xmlns:a16="http://schemas.microsoft.com/office/drawing/2014/main" id="{1CCAE9C9-3F7B-497D-A061-9A1E4E26D293}"/>
              </a:ext>
            </a:extLst>
          </p:cNvPr>
          <p:cNvSpPr txBox="1">
            <a:spLocks/>
          </p:cNvSpPr>
          <p:nvPr/>
        </p:nvSpPr>
        <p:spPr>
          <a:xfrm>
            <a:off x="1014761" y="1597753"/>
            <a:ext cx="10204434" cy="4680384"/>
          </a:xfrm>
          <a:prstGeom prst="rect">
            <a:avLst/>
          </a:prstGeom>
        </p:spPr>
        <p:txBody>
          <a:bodyPr vert="horz" lIns="91440" tIns="45720" rIns="91440" bIns="45720" rtlCol="0">
            <a:normAutofit fontScale="77500" lnSpcReduction="20000"/>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720090" lvl="2" indent="-342900" defTabSz="914400">
              <a:lnSpc>
                <a:spcPct val="100000"/>
              </a:lnSpc>
              <a:spcBef>
                <a:spcPts val="1000"/>
              </a:spcBef>
              <a:spcAft>
                <a:spcPts val="0"/>
              </a:spcAft>
              <a:buClrTx/>
              <a:buSzTx/>
              <a:defRPr/>
            </a:pPr>
            <a:r>
              <a:rPr lang="en-US" sz="2800" dirty="0">
                <a:solidFill>
                  <a:prstClr val="black"/>
                </a:solidFill>
                <a:latin typeface="Garamond" panose="02020404030301010803" pitchFamily="18" charset="0"/>
              </a:rPr>
              <a:t>In one study, African American students expressed </a:t>
            </a:r>
            <a:r>
              <a:rPr lang="en-US" sz="2800" b="1" dirty="0">
                <a:solidFill>
                  <a:prstClr val="black"/>
                </a:solidFill>
                <a:latin typeface="Garamond" panose="02020404030301010803" pitchFamily="18" charset="0"/>
              </a:rPr>
              <a:t>higher educational aspirations </a:t>
            </a:r>
            <a:r>
              <a:rPr lang="en-US" sz="2800" dirty="0">
                <a:solidFill>
                  <a:prstClr val="black"/>
                </a:solidFill>
                <a:latin typeface="Garamond" panose="02020404030301010803" pitchFamily="18" charset="0"/>
              </a:rPr>
              <a:t>in comparison to any other racial sub-group, meaning African American students were overwhelmingly more likely to indicate at the point of the admissions application that they want to achieve a long term educational goal, such as transfer or associated degree completion. </a:t>
            </a:r>
          </a:p>
          <a:p>
            <a:pPr marL="720090" lvl="2" indent="-342900" defTabSz="914400">
              <a:lnSpc>
                <a:spcPct val="100000"/>
              </a:lnSpc>
              <a:spcBef>
                <a:spcPts val="1000"/>
              </a:spcBef>
              <a:spcAft>
                <a:spcPts val="0"/>
              </a:spcAft>
              <a:buClrTx/>
              <a:buSzTx/>
              <a:defRPr/>
            </a:pPr>
            <a:r>
              <a:rPr lang="en-US" sz="2800" dirty="0">
                <a:solidFill>
                  <a:prstClr val="black"/>
                </a:solidFill>
                <a:latin typeface="Garamond" panose="02020404030301010803" pitchFamily="18" charset="0"/>
              </a:rPr>
              <a:t>The review of our data reveals that African American students who are college prepared </a:t>
            </a:r>
            <a:r>
              <a:rPr lang="en-US" sz="2800" b="1" dirty="0">
                <a:solidFill>
                  <a:prstClr val="black"/>
                </a:solidFill>
                <a:latin typeface="Garamond" panose="02020404030301010803" pitchFamily="18" charset="0"/>
              </a:rPr>
              <a:t>outperformed </a:t>
            </a:r>
            <a:r>
              <a:rPr lang="en-US" sz="2800" dirty="0">
                <a:solidFill>
                  <a:prstClr val="black"/>
                </a:solidFill>
                <a:latin typeface="Garamond" panose="02020404030301010803" pitchFamily="18" charset="0"/>
              </a:rPr>
              <a:t>their African American peers who were not college ready, but </a:t>
            </a:r>
            <a:r>
              <a:rPr lang="en-US" sz="2800" u="sng" dirty="0">
                <a:solidFill>
                  <a:prstClr val="black"/>
                </a:solidFill>
                <a:latin typeface="Garamond" panose="02020404030301010803" pitchFamily="18" charset="0"/>
              </a:rPr>
              <a:t>did not succeed </a:t>
            </a:r>
            <a:r>
              <a:rPr lang="en-US" sz="2800" dirty="0">
                <a:solidFill>
                  <a:prstClr val="black"/>
                </a:solidFill>
                <a:latin typeface="Garamond" panose="02020404030301010803" pitchFamily="18" charset="0"/>
              </a:rPr>
              <a:t>at the same rate as their Asian and white peers who also entered the college with the same level of preparation.  </a:t>
            </a:r>
          </a:p>
          <a:p>
            <a:pPr marL="720090" lvl="2" indent="-342900" defTabSz="914400">
              <a:lnSpc>
                <a:spcPct val="100000"/>
              </a:lnSpc>
              <a:spcBef>
                <a:spcPts val="1000"/>
              </a:spcBef>
              <a:spcAft>
                <a:spcPts val="0"/>
              </a:spcAft>
              <a:buClrTx/>
              <a:buSzTx/>
              <a:defRPr/>
            </a:pPr>
            <a:r>
              <a:rPr lang="en-US" sz="2800" dirty="0">
                <a:solidFill>
                  <a:prstClr val="black"/>
                </a:solidFill>
                <a:latin typeface="Garamond" panose="02020404030301010803" pitchFamily="18" charset="0"/>
              </a:rPr>
              <a:t>This type of examination has profound implications for those who work within the community colleges because it highlights the fact that </a:t>
            </a:r>
            <a:r>
              <a:rPr lang="en-US" sz="2800" b="1" dirty="0">
                <a:solidFill>
                  <a:prstClr val="black"/>
                </a:solidFill>
                <a:latin typeface="Garamond" panose="02020404030301010803" pitchFamily="18" charset="0"/>
              </a:rPr>
              <a:t>something structural exists</a:t>
            </a:r>
            <a:r>
              <a:rPr lang="en-US" sz="2800" dirty="0">
                <a:solidFill>
                  <a:prstClr val="black"/>
                </a:solidFill>
                <a:latin typeface="Garamond" panose="02020404030301010803" pitchFamily="18" charset="0"/>
              </a:rPr>
              <a:t> within the foundation of our colleges that is impeding the success of African American students.</a:t>
            </a:r>
          </a:p>
          <a:p>
            <a:pPr marL="377190" lvl="2" indent="0" defTabSz="914400">
              <a:spcBef>
                <a:spcPts val="1000"/>
              </a:spcBef>
              <a:spcAft>
                <a:spcPts val="0"/>
              </a:spcAft>
              <a:buClrTx/>
              <a:buSzTx/>
              <a:buNone/>
              <a:defRPr/>
            </a:pPr>
            <a:endParaRPr lang="en-US" sz="2400" b="1" i="1" dirty="0">
              <a:solidFill>
                <a:prstClr val="black"/>
              </a:solidFill>
              <a:latin typeface="Garamond" panose="02020404030301010803" pitchFamily="18" charset="0"/>
            </a:endParaRPr>
          </a:p>
          <a:p>
            <a:pPr marL="377190" lvl="2" indent="0" algn="ctr" defTabSz="914400">
              <a:spcBef>
                <a:spcPts val="1000"/>
              </a:spcBef>
              <a:spcAft>
                <a:spcPts val="0"/>
              </a:spcAft>
              <a:buClrTx/>
              <a:buSzTx/>
              <a:buNone/>
              <a:defRPr/>
            </a:pPr>
            <a:r>
              <a:rPr kumimoji="0" lang="en-US" sz="2400" b="1" i="1" u="none" strike="noStrike" kern="1200" cap="none" spc="0" normalizeH="0" baseline="0" noProof="0" dirty="0">
                <a:ln>
                  <a:noFill/>
                </a:ln>
                <a:solidFill>
                  <a:prstClr val="black"/>
                </a:solidFill>
                <a:effectLst/>
                <a:uLnTx/>
                <a:uFillTx/>
                <a:latin typeface="Garamond" panose="02020404030301010803" pitchFamily="18" charset="0"/>
              </a:rPr>
              <a:t>- Moore and Bush</a:t>
            </a:r>
            <a:r>
              <a:rPr kumimoji="0" lang="en-US" sz="2400" i="1" u="none" strike="noStrike" kern="1200" cap="none" spc="0" normalizeH="0" noProof="0" dirty="0">
                <a:ln>
                  <a:noFill/>
                </a:ln>
                <a:solidFill>
                  <a:prstClr val="black"/>
                </a:solidFill>
                <a:effectLst/>
                <a:uLnTx/>
                <a:uFillTx/>
                <a:latin typeface="Garamond" panose="02020404030301010803" pitchFamily="18" charset="0"/>
              </a:rPr>
              <a:t>, Chapter 3</a:t>
            </a:r>
            <a:endParaRPr kumimoji="0" lang="en-US" sz="2800" i="0" u="none" strike="noStrike" kern="1200" cap="none" spc="0" normalizeH="0" baseline="0" noProof="0" dirty="0">
              <a:ln>
                <a:noFill/>
              </a:ln>
              <a:solidFill>
                <a:prstClr val="black"/>
              </a:solidFill>
              <a:effectLst/>
              <a:uLnTx/>
              <a:uFillTx/>
              <a:latin typeface="Garamond" panose="02020404030301010803" pitchFamily="18" charset="0"/>
            </a:endParaRPr>
          </a:p>
          <a:p>
            <a:pPr marL="171450" marR="0" lvl="0" indent="-137160" algn="l" defTabSz="685800" rtl="0" eaLnBrk="1" fontAlgn="auto" latinLnBrk="0" hangingPunct="1">
              <a:lnSpc>
                <a:spcPct val="90000"/>
              </a:lnSpc>
              <a:spcBef>
                <a:spcPts val="1000"/>
              </a:spcBef>
              <a:spcAft>
                <a:spcPts val="0"/>
              </a:spcAft>
              <a:buClr>
                <a:srgbClr val="4F81BD"/>
              </a:buClr>
              <a:buSzPct val="80000"/>
              <a:buFont typeface="Corbel" pitchFamily="34" charset="0"/>
              <a:buChar char="•"/>
              <a:tabLst/>
              <a:defRPr/>
            </a:pPr>
            <a:endParaRPr kumimoji="0" lang="en-US" sz="2000" b="0" i="0" u="none" strike="noStrike" kern="1200" cap="none" spc="0" normalizeH="0" baseline="0" noProof="0" dirty="0">
              <a:ln>
                <a:noFill/>
              </a:ln>
              <a:solidFill>
                <a:srgbClr val="4F81BD"/>
              </a:solidFill>
              <a:effectLst/>
              <a:uLnTx/>
              <a:uFillTx/>
              <a:latin typeface="Calibri"/>
              <a:ea typeface="+mn-ea"/>
              <a:cs typeface="+mn-cs"/>
            </a:endParaRPr>
          </a:p>
        </p:txBody>
      </p:sp>
      <p:sp>
        <p:nvSpPr>
          <p:cNvPr id="2" name="Flowchart: Connector 1">
            <a:extLst>
              <a:ext uri="{FF2B5EF4-FFF2-40B4-BE49-F238E27FC236}">
                <a16:creationId xmlns:a16="http://schemas.microsoft.com/office/drawing/2014/main" id="{16FF9FCE-3442-412B-9692-E5825ACF6BC8}"/>
              </a:ext>
            </a:extLst>
          </p:cNvPr>
          <p:cNvSpPr/>
          <p:nvPr/>
        </p:nvSpPr>
        <p:spPr>
          <a:xfrm>
            <a:off x="229968" y="4851248"/>
            <a:ext cx="1735717" cy="180689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Process 6">
            <a:extLst>
              <a:ext uri="{FF2B5EF4-FFF2-40B4-BE49-F238E27FC236}">
                <a16:creationId xmlns:a16="http://schemas.microsoft.com/office/drawing/2014/main" id="{C4FF2E00-A47E-46E6-8E0F-98D3D662F13D}"/>
              </a:ext>
            </a:extLst>
          </p:cNvPr>
          <p:cNvSpPr/>
          <p:nvPr/>
        </p:nvSpPr>
        <p:spPr>
          <a:xfrm>
            <a:off x="0" y="6196841"/>
            <a:ext cx="12192000" cy="595456"/>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Tree>
    <p:extLst>
      <p:ext uri="{BB962C8B-B14F-4D97-AF65-F5344CB8AC3E}">
        <p14:creationId xmlns:p14="http://schemas.microsoft.com/office/powerpoint/2010/main" val="342643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840469-8359-4FF1-B362-8758E31909F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3C05AE-8618-4512-817F-719935B52CC1}"/>
              </a:ext>
            </a:extLst>
          </p:cNvPr>
          <p:cNvSpPr>
            <a:spLocks noGrp="1"/>
          </p:cNvSpPr>
          <p:nvPr>
            <p:ph type="title"/>
          </p:nvPr>
        </p:nvSpPr>
        <p:spPr>
          <a:xfrm>
            <a:off x="0" y="2340427"/>
            <a:ext cx="12192000" cy="2280668"/>
          </a:xfrm>
          <a:solidFill>
            <a:srgbClr val="002060"/>
          </a:solidFill>
        </p:spPr>
        <p:txBody>
          <a:bodyPr/>
          <a:lstStyle/>
          <a:p>
            <a:pPr algn="ctr"/>
            <a:r>
              <a:rPr lang="en-US" b="1" dirty="0">
                <a:solidFill>
                  <a:srgbClr val="E6B711"/>
                </a:solidFill>
                <a:latin typeface="Arial Black" panose="020B0A04020102020204" pitchFamily="34" charset="0"/>
              </a:rPr>
              <a:t>  </a:t>
            </a:r>
            <a:r>
              <a:rPr lang="en-US" sz="4000" b="1" dirty="0">
                <a:solidFill>
                  <a:schemeClr val="bg1"/>
                </a:solidFill>
                <a:effectLst>
                  <a:outerShdw blurRad="38100" dist="38100" dir="2700000" algn="tl">
                    <a:srgbClr val="000000">
                      <a:alpha val="43137"/>
                    </a:srgbClr>
                  </a:outerShdw>
                </a:effectLst>
                <a:latin typeface="Garamond" panose="02020404030301010803" pitchFamily="18" charset="0"/>
                <a:cs typeface="Arial" panose="020B0604020202020204" pitchFamily="34" charset="0"/>
              </a:rPr>
              <a:t>Higher Education in a 21</a:t>
            </a:r>
            <a:r>
              <a:rPr lang="en-US" sz="4000" b="1" baseline="30000" dirty="0">
                <a:solidFill>
                  <a:schemeClr val="bg1"/>
                </a:solidFill>
                <a:effectLst>
                  <a:outerShdw blurRad="38100" dist="38100" dir="2700000" algn="tl">
                    <a:srgbClr val="000000">
                      <a:alpha val="43137"/>
                    </a:srgbClr>
                  </a:outerShdw>
                </a:effectLst>
                <a:latin typeface="Garamond" panose="02020404030301010803" pitchFamily="18" charset="0"/>
                <a:cs typeface="Arial" panose="020B0604020202020204" pitchFamily="34" charset="0"/>
              </a:rPr>
              <a:t>st</a:t>
            </a:r>
            <a:r>
              <a:rPr lang="en-US" sz="4000" b="1" dirty="0">
                <a:solidFill>
                  <a:schemeClr val="bg1"/>
                </a:solidFill>
                <a:effectLst>
                  <a:outerShdw blurRad="38100" dist="38100" dir="2700000" algn="tl">
                    <a:srgbClr val="000000">
                      <a:alpha val="43137"/>
                    </a:srgbClr>
                  </a:outerShdw>
                </a:effectLst>
                <a:latin typeface="Garamond" panose="02020404030301010803" pitchFamily="18" charset="0"/>
                <a:cs typeface="Arial" panose="020B0604020202020204" pitchFamily="34" charset="0"/>
              </a:rPr>
              <a:t> Century World</a:t>
            </a:r>
          </a:p>
        </p:txBody>
      </p:sp>
    </p:spTree>
    <p:extLst>
      <p:ext uri="{BB962C8B-B14F-4D97-AF65-F5344CB8AC3E}">
        <p14:creationId xmlns:p14="http://schemas.microsoft.com/office/powerpoint/2010/main" val="66672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id="{10AE42C6-03AC-489A-AA1C-25FF246FC333}"/>
              </a:ext>
            </a:extLst>
          </p:cNvPr>
          <p:cNvSpPr/>
          <p:nvPr/>
        </p:nvSpPr>
        <p:spPr>
          <a:xfrm>
            <a:off x="0" y="6220"/>
            <a:ext cx="12192000" cy="984380"/>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8" name="Rectangle 7"/>
          <p:cNvSpPr/>
          <p:nvPr/>
        </p:nvSpPr>
        <p:spPr>
          <a:xfrm>
            <a:off x="1100564" y="113689"/>
            <a:ext cx="10447157" cy="76944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w="11430"/>
                <a:solidFill>
                  <a:prstClr val="white"/>
                </a:solidFill>
                <a:effectLst>
                  <a:outerShdw blurRad="25400" algn="tl" rotWithShape="0">
                    <a:srgbClr val="000000">
                      <a:alpha val="43000"/>
                    </a:srgbClr>
                  </a:outerShdw>
                </a:effectLst>
                <a:uLnTx/>
                <a:uFillTx/>
                <a:latin typeface="Garamond" panose="02020404030301010803" pitchFamily="18" charset="0"/>
              </a:rPr>
              <a:t>Poverty Perspective</a:t>
            </a:r>
          </a:p>
        </p:txBody>
      </p:sp>
      <p:sp>
        <p:nvSpPr>
          <p:cNvPr id="5" name="Content Placeholder 2">
            <a:extLst>
              <a:ext uri="{FF2B5EF4-FFF2-40B4-BE49-F238E27FC236}">
                <a16:creationId xmlns:a16="http://schemas.microsoft.com/office/drawing/2014/main" id="{1CCAE9C9-3F7B-497D-A061-9A1E4E26D293}"/>
              </a:ext>
            </a:extLst>
          </p:cNvPr>
          <p:cNvSpPr txBox="1">
            <a:spLocks/>
          </p:cNvSpPr>
          <p:nvPr/>
        </p:nvSpPr>
        <p:spPr>
          <a:xfrm>
            <a:off x="1712540" y="1485581"/>
            <a:ext cx="9404996" cy="4179137"/>
          </a:xfrm>
          <a:prstGeom prst="rect">
            <a:avLst/>
          </a:prstGeom>
        </p:spPr>
        <p:txBody>
          <a:bodyPr vert="horz" lIns="91440" tIns="45720" rIns="91440" bIns="45720" rtlCol="0">
            <a:normAutofit fontScale="70000" lnSpcReduction="20000"/>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Corbel"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a:ea typeface="+mn-ea"/>
                <a:cs typeface="+mn-cs"/>
              </a:rPr>
              <a:t>“…</a:t>
            </a:r>
            <a:r>
              <a:rPr kumimoji="0" lang="en-US" sz="2800" b="1" i="1" u="none" strike="noStrike" kern="1200" cap="none" spc="0" normalizeH="0" baseline="0" noProof="0" dirty="0">
                <a:ln>
                  <a:noFill/>
                </a:ln>
                <a:solidFill>
                  <a:prstClr val="black"/>
                </a:solidFill>
                <a:effectLst/>
                <a:uLnTx/>
                <a:uFillTx/>
                <a:latin typeface="Calibri"/>
                <a:ea typeface="+mn-ea"/>
                <a:cs typeface="+mn-cs"/>
              </a:rPr>
              <a:t>many barriers </a:t>
            </a:r>
            <a:r>
              <a:rPr kumimoji="0" lang="en-US" sz="2800" b="0" i="1" u="none" strike="noStrike" kern="1200" cap="none" spc="0" normalizeH="0" baseline="0" noProof="0" dirty="0">
                <a:ln>
                  <a:noFill/>
                </a:ln>
                <a:solidFill>
                  <a:prstClr val="black"/>
                </a:solidFill>
                <a:effectLst/>
                <a:uLnTx/>
                <a:uFillTx/>
                <a:latin typeface="Calibri"/>
                <a:ea typeface="+mn-ea"/>
                <a:cs typeface="+mn-cs"/>
              </a:rPr>
              <a:t>emanate from the structure of our social system. Many of these barriers are the result of the way institutions are currently organized, and </a:t>
            </a:r>
            <a:r>
              <a:rPr kumimoji="0" lang="en-US" sz="2800" b="1" i="1" u="none" strike="noStrike" kern="1200" cap="none" spc="0" normalizeH="0" baseline="0" noProof="0" dirty="0">
                <a:ln>
                  <a:noFill/>
                </a:ln>
                <a:solidFill>
                  <a:prstClr val="black"/>
                </a:solidFill>
                <a:effectLst/>
                <a:uLnTx/>
                <a:uFillTx/>
                <a:latin typeface="Calibri"/>
                <a:ea typeface="+mn-ea"/>
                <a:cs typeface="+mn-cs"/>
              </a:rPr>
              <a:t>stem from the values and perspectives </a:t>
            </a:r>
            <a:r>
              <a:rPr kumimoji="0" lang="en-US" sz="2800" b="0" i="1" u="none" strike="noStrike" kern="1200" cap="none" spc="0" normalizeH="0" baseline="0" noProof="0" dirty="0">
                <a:ln>
                  <a:noFill/>
                </a:ln>
                <a:solidFill>
                  <a:prstClr val="black"/>
                </a:solidFill>
                <a:effectLst/>
                <a:uLnTx/>
                <a:uFillTx/>
                <a:latin typeface="Calibri"/>
                <a:ea typeface="+mn-ea"/>
                <a:cs typeface="+mn-cs"/>
              </a:rPr>
              <a:t>that people in poverty adopt from the daily conditions they experience. In most cases, the fact that many of the barriers have systemic roots is invisible, even to people in poverty”. – Dr. Ed Hughes</a:t>
            </a:r>
          </a:p>
          <a:p>
            <a:pPr marL="0" marR="0" lvl="0" indent="0" algn="ctr" defTabSz="914400" rtl="0" eaLnBrk="1" fontAlgn="auto" latinLnBrk="0" hangingPunct="1">
              <a:lnSpc>
                <a:spcPct val="110000"/>
              </a:lnSpc>
              <a:spcBef>
                <a:spcPts val="1000"/>
              </a:spcBef>
              <a:spcAft>
                <a:spcPts val="0"/>
              </a:spcAft>
              <a:buClrTx/>
              <a:buSzTx/>
              <a:buFont typeface="Corbel" pitchFamily="34" charset="0"/>
              <a:buNone/>
              <a:tabLst/>
              <a:defRPr/>
            </a:pPr>
            <a:endParaRPr kumimoji="0" lang="en-US" sz="36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10000"/>
              </a:lnSpc>
              <a:spcBef>
                <a:spcPts val="1000"/>
              </a:spcBef>
              <a:spcAft>
                <a:spcPts val="0"/>
              </a:spcAft>
              <a:buClrTx/>
              <a:buSzTx/>
              <a:buFont typeface="Corbel" pitchFamily="34" charset="0"/>
              <a:buNone/>
              <a:tabLst/>
              <a:defRPr/>
            </a:pPr>
            <a:r>
              <a:rPr kumimoji="0" lang="en-US" sz="3600" b="0" u="none" strike="noStrike" kern="1200" cap="none" spc="0" normalizeH="0" baseline="0" noProof="0" dirty="0">
                <a:ln>
                  <a:noFill/>
                </a:ln>
                <a:solidFill>
                  <a:prstClr val="black"/>
                </a:solidFill>
                <a:effectLst/>
                <a:uLnTx/>
                <a:uFillTx/>
                <a:latin typeface="Calibri"/>
                <a:ea typeface="+mn-ea"/>
                <a:cs typeface="+mn-cs"/>
              </a:rPr>
              <a:t>From both a poverty and racial perspective, is there a systemic “root” partly responsible for explaining why so many students of color and the impoverished do not find their sense of belonging and are not performing at the same rate as middle to upper class students?  </a:t>
            </a:r>
          </a:p>
          <a:p>
            <a:pPr marL="0" marR="0" lvl="0" indent="0" algn="ctr" defTabSz="914400" rtl="0" eaLnBrk="1" fontAlgn="auto" latinLnBrk="0" hangingPunct="1">
              <a:lnSpc>
                <a:spcPct val="90000"/>
              </a:lnSpc>
              <a:spcBef>
                <a:spcPts val="1000"/>
              </a:spcBef>
              <a:spcAft>
                <a:spcPts val="0"/>
              </a:spcAft>
              <a:buClrTx/>
              <a:buSzTx/>
              <a:buFont typeface="Corbel"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Corbel"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Chapter 16</a:t>
            </a:r>
          </a:p>
          <a:p>
            <a:pPr marL="171450" marR="0" lvl="0" indent="-137160" algn="l" defTabSz="685800" rtl="0" eaLnBrk="1" fontAlgn="auto" latinLnBrk="0" hangingPunct="1">
              <a:lnSpc>
                <a:spcPct val="90000"/>
              </a:lnSpc>
              <a:spcBef>
                <a:spcPts val="1000"/>
              </a:spcBef>
              <a:spcAft>
                <a:spcPts val="0"/>
              </a:spcAft>
              <a:buClr>
                <a:srgbClr val="4F81BD"/>
              </a:buClr>
              <a:buSzPct val="80000"/>
              <a:buFont typeface="Corbel" pitchFamily="34" charset="0"/>
              <a:buChar char="•"/>
              <a:tabLst/>
              <a:defRPr/>
            </a:pPr>
            <a:endParaRPr kumimoji="0" lang="en-US" sz="2000" b="0" i="0" u="none" strike="noStrike" kern="1200" cap="none" spc="0" normalizeH="0" baseline="0" noProof="0" dirty="0">
              <a:ln>
                <a:noFill/>
              </a:ln>
              <a:solidFill>
                <a:srgbClr val="4F81BD"/>
              </a:solidFill>
              <a:effectLst/>
              <a:uLnTx/>
              <a:uFillTx/>
              <a:latin typeface="Calibri"/>
              <a:ea typeface="+mn-ea"/>
              <a:cs typeface="+mn-cs"/>
            </a:endParaRPr>
          </a:p>
        </p:txBody>
      </p:sp>
      <p:sp>
        <p:nvSpPr>
          <p:cNvPr id="2" name="Flowchart: Connector 1">
            <a:extLst>
              <a:ext uri="{FF2B5EF4-FFF2-40B4-BE49-F238E27FC236}">
                <a16:creationId xmlns:a16="http://schemas.microsoft.com/office/drawing/2014/main" id="{16FF9FCE-3442-412B-9692-E5825ACF6BC8}"/>
              </a:ext>
            </a:extLst>
          </p:cNvPr>
          <p:cNvSpPr/>
          <p:nvPr/>
        </p:nvSpPr>
        <p:spPr>
          <a:xfrm>
            <a:off x="229968" y="4851248"/>
            <a:ext cx="1735717" cy="180689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Process 6">
            <a:extLst>
              <a:ext uri="{FF2B5EF4-FFF2-40B4-BE49-F238E27FC236}">
                <a16:creationId xmlns:a16="http://schemas.microsoft.com/office/drawing/2014/main" id="{C4FF2E00-A47E-46E6-8E0F-98D3D662F13D}"/>
              </a:ext>
            </a:extLst>
          </p:cNvPr>
          <p:cNvSpPr/>
          <p:nvPr/>
        </p:nvSpPr>
        <p:spPr>
          <a:xfrm>
            <a:off x="0" y="6196841"/>
            <a:ext cx="12192000" cy="595456"/>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Tree>
    <p:extLst>
      <p:ext uri="{BB962C8B-B14F-4D97-AF65-F5344CB8AC3E}">
        <p14:creationId xmlns:p14="http://schemas.microsoft.com/office/powerpoint/2010/main" val="332700862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id="{10AE42C6-03AC-489A-AA1C-25FF246FC333}"/>
              </a:ext>
            </a:extLst>
          </p:cNvPr>
          <p:cNvSpPr/>
          <p:nvPr/>
        </p:nvSpPr>
        <p:spPr>
          <a:xfrm>
            <a:off x="0" y="6220"/>
            <a:ext cx="12192000" cy="984380"/>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8" name="Rectangle 7"/>
          <p:cNvSpPr/>
          <p:nvPr/>
        </p:nvSpPr>
        <p:spPr>
          <a:xfrm>
            <a:off x="1100564" y="113689"/>
            <a:ext cx="10447157" cy="76944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w="11430"/>
                <a:solidFill>
                  <a:prstClr val="white"/>
                </a:solidFill>
                <a:effectLst>
                  <a:outerShdw blurRad="25400" algn="tl" rotWithShape="0">
                    <a:srgbClr val="000000">
                      <a:alpha val="43000"/>
                    </a:srgbClr>
                  </a:outerShdw>
                </a:effectLst>
                <a:uLnTx/>
                <a:uFillTx/>
                <a:latin typeface="Garamond" pitchFamily="18" charset="0"/>
                <a:ea typeface="+mn-ea"/>
                <a:cs typeface="+mn-cs"/>
              </a:rPr>
              <a:t>Defining Educational Racism</a:t>
            </a:r>
          </a:p>
        </p:txBody>
      </p:sp>
      <p:sp>
        <p:nvSpPr>
          <p:cNvPr id="5" name="Content Placeholder 2">
            <a:extLst>
              <a:ext uri="{FF2B5EF4-FFF2-40B4-BE49-F238E27FC236}">
                <a16:creationId xmlns:a16="http://schemas.microsoft.com/office/drawing/2014/main" id="{1CCAE9C9-3F7B-497D-A061-9A1E4E26D293}"/>
              </a:ext>
            </a:extLst>
          </p:cNvPr>
          <p:cNvSpPr txBox="1">
            <a:spLocks/>
          </p:cNvSpPr>
          <p:nvPr/>
        </p:nvSpPr>
        <p:spPr>
          <a:xfrm>
            <a:off x="773864" y="1575560"/>
            <a:ext cx="6683698" cy="4179137"/>
          </a:xfrm>
          <a:prstGeom prst="rect">
            <a:avLst/>
          </a:prstGeom>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Corbel" pitchFamily="34" charset="0"/>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n-US" sz="2800" i="1" u="none" strike="noStrike" kern="1200" cap="none" spc="0" normalizeH="0" baseline="0" noProof="0" dirty="0">
                <a:ln>
                  <a:noFill/>
                </a:ln>
                <a:solidFill>
                  <a:prstClr val="black"/>
                </a:solidFill>
                <a:effectLst/>
                <a:uLnTx/>
                <a:uFillTx/>
                <a:latin typeface="Calibri"/>
                <a:ea typeface="+mn-ea"/>
                <a:cs typeface="+mn-cs"/>
              </a:rPr>
              <a:t>A cultural bias manifested either overtly or covertly by a system of education and educators that </a:t>
            </a:r>
            <a:r>
              <a:rPr kumimoji="0" lang="en-US" sz="2800" b="1" i="1" u="none" strike="noStrike" kern="1200" cap="none" spc="0" normalizeH="0" baseline="0" noProof="0" dirty="0">
                <a:ln>
                  <a:noFill/>
                </a:ln>
                <a:solidFill>
                  <a:prstClr val="black"/>
                </a:solidFill>
                <a:effectLst/>
                <a:uLnTx/>
                <a:uFillTx/>
                <a:latin typeface="Calibri"/>
                <a:ea typeface="+mn-ea"/>
                <a:cs typeface="+mn-cs"/>
              </a:rPr>
              <a:t>benefits or punishes </a:t>
            </a:r>
            <a:r>
              <a:rPr kumimoji="0" lang="en-US" sz="2800" i="1" u="none" strike="noStrike" kern="1200" cap="none" spc="0" normalizeH="0" baseline="0" noProof="0" dirty="0">
                <a:ln>
                  <a:noFill/>
                </a:ln>
                <a:solidFill>
                  <a:prstClr val="black"/>
                </a:solidFill>
                <a:effectLst/>
                <a:uLnTx/>
                <a:uFillTx/>
                <a:latin typeface="Calibri"/>
                <a:ea typeface="+mn-ea"/>
                <a:cs typeface="+mn-cs"/>
              </a:rPr>
              <a:t>students</a:t>
            </a: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i="1" u="none" strike="noStrike" kern="1200" cap="none" spc="0" normalizeH="0" baseline="0" noProof="0" dirty="0">
                <a:ln>
                  <a:noFill/>
                </a:ln>
                <a:solidFill>
                  <a:prstClr val="black"/>
                </a:solidFill>
                <a:effectLst/>
                <a:uLnTx/>
                <a:uFillTx/>
                <a:latin typeface="Calibri"/>
                <a:ea typeface="+mn-ea"/>
                <a:cs typeface="+mn-cs"/>
              </a:rPr>
              <a:t>based on their </a:t>
            </a:r>
            <a:r>
              <a:rPr kumimoji="0" lang="en-US" sz="2800" b="1" i="1" u="none" strike="noStrike" kern="1200" cap="none" spc="0" normalizeH="0" baseline="0" noProof="0" dirty="0">
                <a:ln>
                  <a:noFill/>
                </a:ln>
                <a:solidFill>
                  <a:prstClr val="black"/>
                </a:solidFill>
                <a:effectLst/>
                <a:uLnTx/>
                <a:uFillTx/>
                <a:latin typeface="Calibri"/>
                <a:ea typeface="+mn-ea"/>
                <a:cs typeface="+mn-cs"/>
              </a:rPr>
              <a:t>culture, racial background, ethnicity, socioeconomic status, creed or ideologies</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Corbel"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Corbel"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Overcoming Educational Racism in the Community College, 2016. </a:t>
            </a:r>
          </a:p>
          <a:p>
            <a:pPr marL="171450" marR="0" lvl="0" indent="-137160" algn="l" defTabSz="685800" rtl="0" eaLnBrk="1" fontAlgn="auto" latinLnBrk="0" hangingPunct="1">
              <a:lnSpc>
                <a:spcPct val="90000"/>
              </a:lnSpc>
              <a:spcBef>
                <a:spcPts val="1000"/>
              </a:spcBef>
              <a:spcAft>
                <a:spcPts val="0"/>
              </a:spcAft>
              <a:buClr>
                <a:srgbClr val="4F81BD"/>
              </a:buClr>
              <a:buSzPct val="80000"/>
              <a:buFont typeface="Corbel" pitchFamily="34" charset="0"/>
              <a:buChar char="•"/>
              <a:tabLst/>
              <a:defRPr/>
            </a:pPr>
            <a:endParaRPr kumimoji="0" lang="en-US" sz="2000" b="0" i="0" u="none" strike="noStrike" kern="1200" cap="none" spc="0" normalizeH="0" baseline="0" noProof="0" dirty="0">
              <a:ln>
                <a:noFill/>
              </a:ln>
              <a:solidFill>
                <a:srgbClr val="4F81BD"/>
              </a:solidFill>
              <a:effectLst/>
              <a:uLnTx/>
              <a:uFillTx/>
              <a:latin typeface="Calibri"/>
              <a:ea typeface="+mn-ea"/>
              <a:cs typeface="+mn-cs"/>
            </a:endParaRPr>
          </a:p>
        </p:txBody>
      </p:sp>
      <p:sp>
        <p:nvSpPr>
          <p:cNvPr id="2" name="Flowchart: Connector 1">
            <a:extLst>
              <a:ext uri="{FF2B5EF4-FFF2-40B4-BE49-F238E27FC236}">
                <a16:creationId xmlns:a16="http://schemas.microsoft.com/office/drawing/2014/main" id="{16FF9FCE-3442-412B-9692-E5825ACF6BC8}"/>
              </a:ext>
            </a:extLst>
          </p:cNvPr>
          <p:cNvSpPr/>
          <p:nvPr/>
        </p:nvSpPr>
        <p:spPr>
          <a:xfrm>
            <a:off x="229968" y="4851248"/>
            <a:ext cx="1735717" cy="180689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Process 6">
            <a:extLst>
              <a:ext uri="{FF2B5EF4-FFF2-40B4-BE49-F238E27FC236}">
                <a16:creationId xmlns:a16="http://schemas.microsoft.com/office/drawing/2014/main" id="{C4FF2E00-A47E-46E6-8E0F-98D3D662F13D}"/>
              </a:ext>
            </a:extLst>
          </p:cNvPr>
          <p:cNvSpPr/>
          <p:nvPr/>
        </p:nvSpPr>
        <p:spPr>
          <a:xfrm>
            <a:off x="0" y="6196841"/>
            <a:ext cx="12192000" cy="595456"/>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05CBB60-F511-4D13-AA05-E3B68D61B242}"/>
              </a:ext>
            </a:extLst>
          </p:cNvPr>
          <p:cNvSpPr/>
          <p:nvPr/>
        </p:nvSpPr>
        <p:spPr>
          <a:xfrm>
            <a:off x="7758033" y="1905506"/>
            <a:ext cx="4066434" cy="3046988"/>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prstClr val="black"/>
                </a:solidFill>
                <a:effectLst/>
                <a:uLnTx/>
                <a:uFillTx/>
                <a:latin typeface="Calibri"/>
                <a:ea typeface="+mn-ea"/>
                <a:cs typeface="+mn-cs"/>
              </a:rPr>
              <a:t>What are the conscious and unconscious practices that permeate the community college system that must be addressed to create conducive learning environment for students of color and those in poverty?</a:t>
            </a:r>
            <a:endParaRPr kumimoji="0" lang="en-US" sz="24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6337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id="{10AE42C6-03AC-489A-AA1C-25FF246FC333}"/>
              </a:ext>
            </a:extLst>
          </p:cNvPr>
          <p:cNvSpPr/>
          <p:nvPr/>
        </p:nvSpPr>
        <p:spPr>
          <a:xfrm>
            <a:off x="0" y="6220"/>
            <a:ext cx="12192000" cy="984380"/>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8" name="Rectangle 7"/>
          <p:cNvSpPr/>
          <p:nvPr/>
        </p:nvSpPr>
        <p:spPr>
          <a:xfrm>
            <a:off x="1100564" y="113689"/>
            <a:ext cx="10447157" cy="76944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w="11430"/>
                <a:solidFill>
                  <a:prstClr val="white"/>
                </a:solidFill>
                <a:effectLst>
                  <a:outerShdw blurRad="25400" algn="tl" rotWithShape="0">
                    <a:srgbClr val="000000">
                      <a:alpha val="43000"/>
                    </a:srgbClr>
                  </a:outerShdw>
                </a:effectLst>
                <a:uLnTx/>
                <a:uFillTx/>
                <a:latin typeface="Garamond" panose="02020404030301010803" pitchFamily="18" charset="0"/>
                <a:cs typeface="Arial" panose="020B0604020202020204" pitchFamily="34" charset="0"/>
              </a:rPr>
              <a:t>Ways We Communicate Bias</a:t>
            </a:r>
          </a:p>
        </p:txBody>
      </p:sp>
      <p:sp>
        <p:nvSpPr>
          <p:cNvPr id="2" name="Flowchart: Connector 1">
            <a:extLst>
              <a:ext uri="{FF2B5EF4-FFF2-40B4-BE49-F238E27FC236}">
                <a16:creationId xmlns:a16="http://schemas.microsoft.com/office/drawing/2014/main" id="{16FF9FCE-3442-412B-9692-E5825ACF6BC8}"/>
              </a:ext>
            </a:extLst>
          </p:cNvPr>
          <p:cNvSpPr/>
          <p:nvPr/>
        </p:nvSpPr>
        <p:spPr>
          <a:xfrm>
            <a:off x="229968" y="4851248"/>
            <a:ext cx="1735717" cy="180689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lowchart: Process 6">
            <a:extLst>
              <a:ext uri="{FF2B5EF4-FFF2-40B4-BE49-F238E27FC236}">
                <a16:creationId xmlns:a16="http://schemas.microsoft.com/office/drawing/2014/main" id="{C4FF2E00-A47E-46E6-8E0F-98D3D662F13D}"/>
              </a:ext>
            </a:extLst>
          </p:cNvPr>
          <p:cNvSpPr/>
          <p:nvPr/>
        </p:nvSpPr>
        <p:spPr>
          <a:xfrm>
            <a:off x="0" y="6196841"/>
            <a:ext cx="12192000" cy="595456"/>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05CBB60-F511-4D13-AA05-E3B68D61B242}"/>
              </a:ext>
            </a:extLst>
          </p:cNvPr>
          <p:cNvSpPr/>
          <p:nvPr/>
        </p:nvSpPr>
        <p:spPr>
          <a:xfrm>
            <a:off x="6830695" y="1716690"/>
            <a:ext cx="5183425" cy="3231654"/>
          </a:xfrm>
          <a:prstGeom prst="rect">
            <a:avLst/>
          </a:prstGeom>
          <a:solidFill>
            <a:schemeClr val="accent1">
              <a:lumMod val="40000"/>
              <a:lumOff val="60000"/>
            </a:schemeClr>
          </a:solid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2000" i="1" dirty="0">
                <a:solidFill>
                  <a:prstClr val="black"/>
                </a:solidFill>
                <a:latin typeface="Calibri"/>
              </a:rPr>
              <a:t>“You are so articulate!”</a:t>
            </a:r>
          </a:p>
          <a:p>
            <a:pPr marR="0" lvl="0" algn="ctr" defTabSz="914400" rtl="0" eaLnBrk="1" fontAlgn="auto" latinLnBrk="0" hangingPunct="1">
              <a:lnSpc>
                <a:spcPct val="100000"/>
              </a:lnSpc>
              <a:spcBef>
                <a:spcPts val="0"/>
              </a:spcBef>
              <a:spcAft>
                <a:spcPts val="0"/>
              </a:spcAft>
              <a:buClrTx/>
              <a:buSzTx/>
              <a:tabLst/>
              <a:defRPr/>
            </a:pPr>
            <a:r>
              <a:rPr kumimoji="0" lang="en-US" sz="2000" i="1" u="none" strike="noStrike" kern="1200" cap="none" spc="0" normalizeH="0" baseline="0" noProof="0" dirty="0">
                <a:ln>
                  <a:noFill/>
                </a:ln>
                <a:solidFill>
                  <a:prstClr val="black"/>
                </a:solidFill>
                <a:effectLst/>
                <a:uLnTx/>
                <a:uFillTx/>
                <a:latin typeface="Calibri"/>
              </a:rPr>
              <a:t>“This is a calculus</a:t>
            </a:r>
            <a:r>
              <a:rPr kumimoji="0" lang="en-US" sz="2000" i="1" u="none" strike="noStrike" kern="1200" cap="none" spc="0" normalizeH="0" noProof="0" dirty="0">
                <a:ln>
                  <a:noFill/>
                </a:ln>
                <a:solidFill>
                  <a:prstClr val="black"/>
                </a:solidFill>
                <a:effectLst/>
                <a:uLnTx/>
                <a:uFillTx/>
                <a:latin typeface="Calibri"/>
              </a:rPr>
              <a:t> class. Are you sure you’re in the right place?”</a:t>
            </a:r>
          </a:p>
          <a:p>
            <a:pPr marR="0" lvl="0" algn="ctr" defTabSz="914400" rtl="0" eaLnBrk="1" fontAlgn="auto" latinLnBrk="0" hangingPunct="1">
              <a:lnSpc>
                <a:spcPct val="100000"/>
              </a:lnSpc>
              <a:spcBef>
                <a:spcPts val="0"/>
              </a:spcBef>
              <a:spcAft>
                <a:spcPts val="0"/>
              </a:spcAft>
              <a:buClrTx/>
              <a:buSzTx/>
              <a:tabLst/>
              <a:defRPr/>
            </a:pPr>
            <a:r>
              <a:rPr lang="en-US" sz="2000" i="1" dirty="0">
                <a:solidFill>
                  <a:prstClr val="black"/>
                </a:solidFill>
                <a:latin typeface="Calibri"/>
              </a:rPr>
              <a:t>“When we would have group projects, I would be the last to be picked because they assumed I don’t know as much as they do.”</a:t>
            </a:r>
          </a:p>
          <a:p>
            <a:pPr marR="0" lvl="0" algn="ctr" defTabSz="914400" rtl="0" eaLnBrk="1" fontAlgn="auto" latinLnBrk="0" hangingPunct="1">
              <a:lnSpc>
                <a:spcPct val="100000"/>
              </a:lnSpc>
              <a:spcBef>
                <a:spcPts val="0"/>
              </a:spcBef>
              <a:spcAft>
                <a:spcPts val="0"/>
              </a:spcAft>
              <a:buClrTx/>
              <a:buSzTx/>
              <a:tabLst/>
              <a:defRPr/>
            </a:pPr>
            <a:r>
              <a:rPr lang="en-US" sz="2000" i="1" dirty="0">
                <a:solidFill>
                  <a:prstClr val="black"/>
                </a:solidFill>
                <a:latin typeface="Calibri"/>
              </a:rPr>
              <a:t>“There have been times I have answered a question, and I get responses like ‘Wow! I didn’t expect you to know that!”</a:t>
            </a:r>
            <a:endParaRPr kumimoji="0" lang="en-US" sz="2000" i="1" u="none" strike="noStrike" kern="1200" cap="none" spc="0" normalizeH="0" noProof="0" dirty="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9B85D0C-7335-4AF9-89DE-A0AFAE56E5C7}"/>
              </a:ext>
            </a:extLst>
          </p:cNvPr>
          <p:cNvSpPr/>
          <p:nvPr/>
        </p:nvSpPr>
        <p:spPr>
          <a:xfrm>
            <a:off x="6830695" y="5243547"/>
            <a:ext cx="3857274" cy="430887"/>
          </a:xfrm>
          <a:prstGeom prst="rect">
            <a:avLst/>
          </a:prstGeom>
        </p:spPr>
        <p:txBody>
          <a:bodyPr wrap="none">
            <a:spAutoFit/>
          </a:bodyPr>
          <a:lstStyle/>
          <a:p>
            <a:pPr marL="1328550" lvl="7">
              <a:spcBef>
                <a:spcPts val="1000"/>
              </a:spcBef>
              <a:defRPr/>
            </a:pPr>
            <a:r>
              <a:rPr lang="en-US" sz="2200" i="1" dirty="0">
                <a:solidFill>
                  <a:prstClr val="black"/>
                </a:solidFill>
              </a:rPr>
              <a:t>- J. Luke Wood, 2016</a:t>
            </a:r>
          </a:p>
        </p:txBody>
      </p:sp>
      <p:sp>
        <p:nvSpPr>
          <p:cNvPr id="5" name="Content Placeholder 2">
            <a:extLst>
              <a:ext uri="{FF2B5EF4-FFF2-40B4-BE49-F238E27FC236}">
                <a16:creationId xmlns:a16="http://schemas.microsoft.com/office/drawing/2014/main" id="{1CCAE9C9-3F7B-497D-A061-9A1E4E26D293}"/>
              </a:ext>
            </a:extLst>
          </p:cNvPr>
          <p:cNvSpPr txBox="1">
            <a:spLocks/>
          </p:cNvSpPr>
          <p:nvPr/>
        </p:nvSpPr>
        <p:spPr>
          <a:xfrm>
            <a:off x="79941" y="1228303"/>
            <a:ext cx="6458424" cy="4834387"/>
          </a:xfrm>
          <a:prstGeom prst="rect">
            <a:avLst/>
          </a:prstGeom>
        </p:spPr>
        <p:txBody>
          <a:bodyPr vert="horz" lIns="91440" tIns="45720" rIns="91440" bIns="45720" rtlCol="0">
            <a:normAutofit fontScale="70000" lnSpcReduction="20000"/>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171450" lvl="1" indent="0" defTabSz="914400">
              <a:spcBef>
                <a:spcPts val="1000"/>
              </a:spcBef>
              <a:spcAft>
                <a:spcPts val="0"/>
              </a:spcAft>
              <a:buClrTx/>
              <a:buSzTx/>
              <a:buFont typeface="Corbel" pitchFamily="34" charset="0"/>
              <a:buNone/>
              <a:defRPr/>
            </a:pPr>
            <a:r>
              <a:rPr kumimoji="0" lang="en-US" sz="2600" b="1" u="sng" strike="noStrike" kern="1200" cap="none" spc="0" normalizeH="0" baseline="0" noProof="0" dirty="0">
                <a:ln>
                  <a:noFill/>
                </a:ln>
                <a:solidFill>
                  <a:prstClr val="black"/>
                </a:solidFill>
                <a:effectLst/>
                <a:uLnTx/>
                <a:uFillTx/>
                <a:latin typeface="Garamond" panose="02020404030301010803" pitchFamily="18" charset="0"/>
              </a:rPr>
              <a:t>Examples</a:t>
            </a:r>
            <a:r>
              <a:rPr kumimoji="0" lang="en-US" sz="2600" b="1" u="sng" strike="noStrike" kern="1200" cap="none" spc="0" normalizeH="0" noProof="0" dirty="0">
                <a:ln>
                  <a:noFill/>
                </a:ln>
                <a:solidFill>
                  <a:prstClr val="black"/>
                </a:solidFill>
                <a:effectLst/>
                <a:uLnTx/>
                <a:uFillTx/>
                <a:latin typeface="Garamond" panose="02020404030301010803" pitchFamily="18" charset="0"/>
              </a:rPr>
              <a:t> include</a:t>
            </a:r>
            <a:r>
              <a:rPr kumimoji="0" lang="en-US" sz="2600" b="1" u="none" strike="noStrike" kern="1200" cap="none" spc="0" normalizeH="0" noProof="0" dirty="0">
                <a:ln>
                  <a:noFill/>
                </a:ln>
                <a:solidFill>
                  <a:prstClr val="black"/>
                </a:solidFill>
                <a:effectLst/>
                <a:uLnTx/>
                <a:uFillTx/>
                <a:latin typeface="Garamond" panose="02020404030301010803" pitchFamily="18" charset="0"/>
              </a:rPr>
              <a:t>: </a:t>
            </a:r>
          </a:p>
          <a:p>
            <a:pPr marL="834390" lvl="2" indent="-457200" defTabSz="914400">
              <a:spcBef>
                <a:spcPts val="1000"/>
              </a:spcBef>
              <a:spcAft>
                <a:spcPts val="0"/>
              </a:spcAft>
              <a:buClrTx/>
              <a:buSzTx/>
              <a:buFontTx/>
              <a:buChar char="-"/>
              <a:defRPr/>
            </a:pPr>
            <a:r>
              <a:rPr lang="en-US" sz="2400" b="1" dirty="0">
                <a:solidFill>
                  <a:prstClr val="black"/>
                </a:solidFill>
                <a:latin typeface="Garamond" panose="02020404030301010803" pitchFamily="18" charset="0"/>
              </a:rPr>
              <a:t>Advising: </a:t>
            </a:r>
            <a:r>
              <a:rPr lang="en-US" sz="2400" dirty="0">
                <a:solidFill>
                  <a:prstClr val="black"/>
                </a:solidFill>
                <a:latin typeface="Garamond" panose="02020404030301010803" pitchFamily="18" charset="0"/>
              </a:rPr>
              <a:t>Steering students toward select majors based upon perceptions</a:t>
            </a:r>
          </a:p>
          <a:p>
            <a:pPr marL="834390" lvl="2" indent="-457200" defTabSz="914400">
              <a:spcBef>
                <a:spcPts val="1000"/>
              </a:spcBef>
              <a:spcAft>
                <a:spcPts val="0"/>
              </a:spcAft>
              <a:buClrTx/>
              <a:buSzTx/>
              <a:buFontTx/>
              <a:buChar char="-"/>
              <a:defRPr/>
            </a:pPr>
            <a:r>
              <a:rPr lang="en-US" sz="2400" b="1" baseline="0" dirty="0">
                <a:solidFill>
                  <a:prstClr val="black"/>
                </a:solidFill>
                <a:latin typeface="Garamond" panose="02020404030301010803" pitchFamily="18" charset="0"/>
              </a:rPr>
              <a:t>Instructional</a:t>
            </a:r>
            <a:r>
              <a:rPr lang="en-US" sz="2400" b="1" dirty="0">
                <a:solidFill>
                  <a:prstClr val="black"/>
                </a:solidFill>
                <a:latin typeface="Garamond" panose="02020404030301010803" pitchFamily="18" charset="0"/>
              </a:rPr>
              <a:t> Materials</a:t>
            </a:r>
          </a:p>
          <a:p>
            <a:pPr marL="834390" lvl="2" indent="-457200" defTabSz="914400">
              <a:spcBef>
                <a:spcPts val="1000"/>
              </a:spcBef>
              <a:spcAft>
                <a:spcPts val="0"/>
              </a:spcAft>
              <a:buClrTx/>
              <a:buSzTx/>
              <a:buFontTx/>
              <a:buChar char="-"/>
              <a:defRPr/>
            </a:pPr>
            <a:r>
              <a:rPr kumimoji="0" lang="en-US" sz="2400" b="1" u="none" strike="noStrike" kern="1200" cap="none" spc="0" normalizeH="0" baseline="0" noProof="0" dirty="0">
                <a:ln>
                  <a:noFill/>
                </a:ln>
                <a:solidFill>
                  <a:prstClr val="black"/>
                </a:solidFill>
                <a:effectLst/>
                <a:uLnTx/>
                <a:uFillTx/>
                <a:latin typeface="Garamond" panose="02020404030301010803" pitchFamily="18" charset="0"/>
              </a:rPr>
              <a:t>Curriculum and Syllabus</a:t>
            </a:r>
          </a:p>
          <a:p>
            <a:pPr marL="834390" lvl="2" indent="-457200" defTabSz="914400">
              <a:spcBef>
                <a:spcPts val="1000"/>
              </a:spcBef>
              <a:spcAft>
                <a:spcPts val="0"/>
              </a:spcAft>
              <a:buClrTx/>
              <a:buSzTx/>
              <a:buFontTx/>
              <a:buChar char="-"/>
              <a:defRPr/>
            </a:pPr>
            <a:r>
              <a:rPr lang="en-US" sz="2400" b="1" dirty="0">
                <a:solidFill>
                  <a:prstClr val="black"/>
                </a:solidFill>
                <a:latin typeface="Garamond" panose="02020404030301010803" pitchFamily="18" charset="0"/>
              </a:rPr>
              <a:t>Verbal Exchanges </a:t>
            </a:r>
          </a:p>
          <a:p>
            <a:pPr marL="834390" lvl="2" indent="-457200" defTabSz="914400">
              <a:spcBef>
                <a:spcPts val="1000"/>
              </a:spcBef>
              <a:spcAft>
                <a:spcPts val="0"/>
              </a:spcAft>
              <a:buClrTx/>
              <a:buSzTx/>
              <a:buFontTx/>
              <a:buChar char="-"/>
              <a:defRPr/>
            </a:pPr>
            <a:r>
              <a:rPr kumimoji="0" lang="en-US" sz="2400" b="1" u="none" strike="noStrike" kern="1200" cap="none" spc="0" normalizeH="0" baseline="0" noProof="0" dirty="0">
                <a:ln>
                  <a:noFill/>
                </a:ln>
                <a:solidFill>
                  <a:prstClr val="black"/>
                </a:solidFill>
                <a:effectLst/>
                <a:uLnTx/>
                <a:uFillTx/>
                <a:latin typeface="Garamond" panose="02020404030301010803" pitchFamily="18" charset="0"/>
              </a:rPr>
              <a:t>Non-verbal interactions – </a:t>
            </a:r>
            <a:r>
              <a:rPr kumimoji="0" lang="en-US" sz="2400" u="none" strike="noStrike" kern="1200" cap="none" spc="0" normalizeH="0" baseline="0" noProof="0" dirty="0">
                <a:ln>
                  <a:noFill/>
                </a:ln>
                <a:solidFill>
                  <a:prstClr val="black"/>
                </a:solidFill>
                <a:effectLst/>
                <a:uLnTx/>
                <a:uFillTx/>
                <a:latin typeface="Garamond" panose="02020404030301010803" pitchFamily="18" charset="0"/>
              </a:rPr>
              <a:t>Misreading student body language</a:t>
            </a:r>
            <a:r>
              <a:rPr kumimoji="0" lang="en-US" sz="2400" u="none" strike="noStrike" kern="1200" cap="none" spc="0" normalizeH="0" noProof="0" dirty="0">
                <a:ln>
                  <a:noFill/>
                </a:ln>
                <a:solidFill>
                  <a:prstClr val="black"/>
                </a:solidFill>
                <a:effectLst/>
                <a:uLnTx/>
                <a:uFillTx/>
                <a:latin typeface="Garamond" panose="02020404030301010803" pitchFamily="18" charset="0"/>
              </a:rPr>
              <a:t> or behavior</a:t>
            </a:r>
            <a:endParaRPr kumimoji="0" lang="en-US" sz="2400" u="none" strike="noStrike" kern="1200" cap="none" spc="0" normalizeH="0" baseline="0" noProof="0" dirty="0">
              <a:ln>
                <a:noFill/>
              </a:ln>
              <a:solidFill>
                <a:prstClr val="black"/>
              </a:solidFill>
              <a:effectLst/>
              <a:uLnTx/>
              <a:uFillTx/>
              <a:latin typeface="Garamond" panose="02020404030301010803" pitchFamily="18" charset="0"/>
            </a:endParaRPr>
          </a:p>
          <a:p>
            <a:pPr marL="834390" lvl="2" indent="-457200" defTabSz="914400">
              <a:lnSpc>
                <a:spcPct val="120000"/>
              </a:lnSpc>
              <a:spcBef>
                <a:spcPts val="1000"/>
              </a:spcBef>
              <a:spcAft>
                <a:spcPts val="0"/>
              </a:spcAft>
              <a:buClrTx/>
              <a:buSzTx/>
              <a:buFontTx/>
              <a:buChar char="-"/>
              <a:defRPr/>
            </a:pPr>
            <a:r>
              <a:rPr lang="en-US" altLang="en-US" sz="2400" b="1" dirty="0">
                <a:solidFill>
                  <a:prstClr val="black"/>
                </a:solidFill>
                <a:latin typeface="Garamond" panose="02020404030301010803" pitchFamily="18" charset="0"/>
              </a:rPr>
              <a:t>Attendance based policies</a:t>
            </a:r>
            <a:r>
              <a:rPr lang="en-US" altLang="en-US" sz="2400" dirty="0">
                <a:solidFill>
                  <a:prstClr val="black"/>
                </a:solidFill>
                <a:latin typeface="Garamond" panose="02020404030301010803" pitchFamily="18" charset="0"/>
              </a:rPr>
              <a:t> such as “no admittance once class begins” and “no children in class, no exceptions” and “bring a doctor’s note if out” are all examples of policies that drive barriers between students of poverty and the college.</a:t>
            </a:r>
          </a:p>
          <a:p>
            <a:pPr marL="834390" lvl="2" indent="-457200" defTabSz="914400">
              <a:lnSpc>
                <a:spcPct val="120000"/>
              </a:lnSpc>
              <a:spcBef>
                <a:spcPts val="1000"/>
              </a:spcBef>
              <a:spcAft>
                <a:spcPts val="0"/>
              </a:spcAft>
              <a:buClrTx/>
              <a:buSzTx/>
              <a:buFontTx/>
              <a:buChar char="-"/>
              <a:defRPr/>
            </a:pPr>
            <a:r>
              <a:rPr lang="en-US" altLang="en-US" sz="2400" b="1" dirty="0">
                <a:solidFill>
                  <a:prstClr val="black"/>
                </a:solidFill>
                <a:latin typeface="Garamond" panose="02020404030301010803" pitchFamily="18" charset="0"/>
              </a:rPr>
              <a:t>Punishing or grading students down </a:t>
            </a:r>
            <a:r>
              <a:rPr lang="en-US" altLang="en-US" sz="2400" dirty="0">
                <a:solidFill>
                  <a:prstClr val="black"/>
                </a:solidFill>
                <a:latin typeface="Garamond" panose="02020404030301010803" pitchFamily="18" charset="0"/>
              </a:rPr>
              <a:t>for expressing views and ideologies, appearing disengaged.</a:t>
            </a:r>
          </a:p>
          <a:p>
            <a:pPr marL="834390" lvl="2" indent="-457200" defTabSz="914400">
              <a:lnSpc>
                <a:spcPct val="120000"/>
              </a:lnSpc>
              <a:spcBef>
                <a:spcPts val="1000"/>
              </a:spcBef>
              <a:spcAft>
                <a:spcPts val="0"/>
              </a:spcAft>
              <a:buClrTx/>
              <a:buSzTx/>
              <a:buFontTx/>
              <a:buChar char="-"/>
              <a:defRPr/>
            </a:pPr>
            <a:r>
              <a:rPr lang="en-US" altLang="en-US" sz="2400" b="1" dirty="0">
                <a:solidFill>
                  <a:prstClr val="black"/>
                </a:solidFill>
                <a:latin typeface="Garamond" panose="02020404030301010803" pitchFamily="18" charset="0"/>
              </a:rPr>
              <a:t>Ignoring students</a:t>
            </a:r>
            <a:r>
              <a:rPr lang="en-US" altLang="en-US" sz="2400" dirty="0">
                <a:solidFill>
                  <a:prstClr val="black"/>
                </a:solidFill>
                <a:latin typeface="Garamond" panose="02020404030301010803" pitchFamily="18" charset="0"/>
              </a:rPr>
              <a:t>, experiencing </a:t>
            </a:r>
            <a:r>
              <a:rPr lang="en-US" altLang="en-US" sz="2400" b="1" dirty="0">
                <a:solidFill>
                  <a:prstClr val="black"/>
                </a:solidFill>
                <a:latin typeface="Garamond" panose="02020404030301010803" pitchFamily="18" charset="0"/>
              </a:rPr>
              <a:t>rejection from peers</a:t>
            </a:r>
            <a:r>
              <a:rPr lang="en-US" altLang="en-US" sz="2400" dirty="0">
                <a:solidFill>
                  <a:prstClr val="black"/>
                </a:solidFill>
                <a:latin typeface="Garamond" panose="02020404030301010803" pitchFamily="18" charset="0"/>
              </a:rPr>
              <a:t> on group assignments, </a:t>
            </a:r>
            <a:r>
              <a:rPr lang="en-US" altLang="en-US" sz="2400" b="1" dirty="0">
                <a:solidFill>
                  <a:prstClr val="black"/>
                </a:solidFill>
                <a:latin typeface="Garamond" panose="02020404030301010803" pitchFamily="18" charset="0"/>
              </a:rPr>
              <a:t>verbal assaults</a:t>
            </a:r>
            <a:r>
              <a:rPr lang="en-US" altLang="en-US" sz="2400" dirty="0">
                <a:solidFill>
                  <a:prstClr val="black"/>
                </a:solidFill>
                <a:latin typeface="Garamond" panose="02020404030301010803" pitchFamily="18" charset="0"/>
              </a:rPr>
              <a:t>.</a:t>
            </a:r>
          </a:p>
          <a:p>
            <a:pPr marL="685800" lvl="1" indent="-228600" defTabSz="914400">
              <a:lnSpc>
                <a:spcPct val="120000"/>
              </a:lnSpc>
              <a:spcBef>
                <a:spcPts val="500"/>
              </a:spcBef>
              <a:spcAft>
                <a:spcPts val="0"/>
              </a:spcAft>
              <a:buClrTx/>
              <a:buSzTx/>
              <a:buFont typeface="Arial" panose="020B0604020202020204" pitchFamily="34" charset="0"/>
              <a:buChar char="•"/>
            </a:pPr>
            <a:endParaRPr lang="en-US" altLang="en-US" sz="2400" dirty="0">
              <a:solidFill>
                <a:prstClr val="black"/>
              </a:solidFill>
              <a:latin typeface="Garamond" panose="02020404030301010803" pitchFamily="18" charset="0"/>
            </a:endParaRPr>
          </a:p>
          <a:p>
            <a:pPr marL="834390" lvl="2" indent="-457200" defTabSz="914400">
              <a:spcBef>
                <a:spcPts val="1000"/>
              </a:spcBef>
              <a:spcAft>
                <a:spcPts val="0"/>
              </a:spcAft>
              <a:buClrTx/>
              <a:buSzTx/>
              <a:buFontTx/>
              <a:buChar char="-"/>
              <a:defRPr/>
            </a:pPr>
            <a:endParaRPr lang="en-US" sz="2400" b="1" dirty="0">
              <a:solidFill>
                <a:prstClr val="black"/>
              </a:solidFill>
              <a:latin typeface="Garamond" panose="02020404030301010803" pitchFamily="18" charset="0"/>
            </a:endParaRPr>
          </a:p>
          <a:p>
            <a:pPr marL="928550" lvl="5" indent="0" defTabSz="914400">
              <a:spcBef>
                <a:spcPts val="1000"/>
              </a:spcBef>
              <a:spcAft>
                <a:spcPts val="0"/>
              </a:spcAft>
              <a:buClrTx/>
              <a:buSzTx/>
              <a:buNone/>
              <a:defRPr/>
            </a:pPr>
            <a:endParaRPr kumimoji="0" lang="en-US" sz="2200" b="1" i="1"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ctr" defTabSz="914400" rtl="0" eaLnBrk="1" fontAlgn="auto" latinLnBrk="0" hangingPunct="1">
              <a:lnSpc>
                <a:spcPct val="90000"/>
              </a:lnSpc>
              <a:spcBef>
                <a:spcPts val="100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37160" algn="l" defTabSz="685800" rtl="0" eaLnBrk="1" fontAlgn="auto" latinLnBrk="0" hangingPunct="1">
              <a:lnSpc>
                <a:spcPct val="90000"/>
              </a:lnSpc>
              <a:spcBef>
                <a:spcPts val="1000"/>
              </a:spcBef>
              <a:spcAft>
                <a:spcPts val="0"/>
              </a:spcAft>
              <a:buClr>
                <a:srgbClr val="4F81BD"/>
              </a:buClr>
              <a:buSzPct val="80000"/>
              <a:buFont typeface="Corbel" pitchFamily="34" charset="0"/>
              <a:buChar char="•"/>
              <a:tabLst/>
              <a:defRPr/>
            </a:pPr>
            <a:endParaRPr kumimoji="0" lang="en-US" sz="2000" b="0" i="0" u="none" strike="noStrike" kern="1200" cap="none" spc="0" normalizeH="0" baseline="0" noProof="0" dirty="0">
              <a:ln>
                <a:noFill/>
              </a:ln>
              <a:solidFill>
                <a:srgbClr val="4F81BD"/>
              </a:solidFill>
              <a:effectLst/>
              <a:uLnTx/>
              <a:uFillTx/>
              <a:latin typeface="Calibri"/>
              <a:ea typeface="+mn-ea"/>
              <a:cs typeface="+mn-cs"/>
            </a:endParaRPr>
          </a:p>
        </p:txBody>
      </p:sp>
    </p:spTree>
    <p:extLst>
      <p:ext uri="{BB962C8B-B14F-4D97-AF65-F5344CB8AC3E}">
        <p14:creationId xmlns:p14="http://schemas.microsoft.com/office/powerpoint/2010/main" val="41441562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id="{10AE42C6-03AC-489A-AA1C-25FF246FC333}"/>
              </a:ext>
            </a:extLst>
          </p:cNvPr>
          <p:cNvSpPr/>
          <p:nvPr/>
        </p:nvSpPr>
        <p:spPr>
          <a:xfrm>
            <a:off x="0" y="6220"/>
            <a:ext cx="12192000" cy="984380"/>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8" name="Rectangle 7"/>
          <p:cNvSpPr/>
          <p:nvPr/>
        </p:nvSpPr>
        <p:spPr>
          <a:xfrm>
            <a:off x="1100564" y="113689"/>
            <a:ext cx="10447157" cy="76944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w="11430"/>
                <a:solidFill>
                  <a:prstClr val="white"/>
                </a:solidFill>
                <a:effectLst>
                  <a:outerShdw blurRad="25400" algn="tl" rotWithShape="0">
                    <a:srgbClr val="000000">
                      <a:alpha val="43000"/>
                    </a:srgbClr>
                  </a:outerShdw>
                </a:effectLst>
                <a:uLnTx/>
                <a:uFillTx/>
                <a:latin typeface="Garamond" pitchFamily="18" charset="0"/>
                <a:ea typeface="+mn-ea"/>
                <a:cs typeface="+mn-cs"/>
              </a:rPr>
              <a:t>Ways Students Receive Bias</a:t>
            </a:r>
          </a:p>
        </p:txBody>
      </p:sp>
      <p:sp>
        <p:nvSpPr>
          <p:cNvPr id="2" name="Flowchart: Connector 1">
            <a:extLst>
              <a:ext uri="{FF2B5EF4-FFF2-40B4-BE49-F238E27FC236}">
                <a16:creationId xmlns:a16="http://schemas.microsoft.com/office/drawing/2014/main" id="{16FF9FCE-3442-412B-9692-E5825ACF6BC8}"/>
              </a:ext>
            </a:extLst>
          </p:cNvPr>
          <p:cNvSpPr/>
          <p:nvPr/>
        </p:nvSpPr>
        <p:spPr>
          <a:xfrm>
            <a:off x="232705" y="4813348"/>
            <a:ext cx="1735717" cy="180689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lowchart: Process 6">
            <a:extLst>
              <a:ext uri="{FF2B5EF4-FFF2-40B4-BE49-F238E27FC236}">
                <a16:creationId xmlns:a16="http://schemas.microsoft.com/office/drawing/2014/main" id="{C4FF2E00-A47E-46E6-8E0F-98D3D662F13D}"/>
              </a:ext>
            </a:extLst>
          </p:cNvPr>
          <p:cNvSpPr/>
          <p:nvPr/>
        </p:nvSpPr>
        <p:spPr>
          <a:xfrm>
            <a:off x="0" y="6196841"/>
            <a:ext cx="12192000" cy="595456"/>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1CCAE9C9-3F7B-497D-A061-9A1E4E26D293}"/>
              </a:ext>
            </a:extLst>
          </p:cNvPr>
          <p:cNvSpPr txBox="1">
            <a:spLocks/>
          </p:cNvSpPr>
          <p:nvPr/>
        </p:nvSpPr>
        <p:spPr>
          <a:xfrm>
            <a:off x="79940" y="1228303"/>
            <a:ext cx="10926313" cy="4447073"/>
          </a:xfrm>
          <a:prstGeom prst="rect">
            <a:avLst/>
          </a:prstGeom>
        </p:spPr>
        <p:txBody>
          <a:bodyPr vert="horz" lIns="91440" tIns="45720" rIns="91440" bIns="45720" rtlCol="0">
            <a:normAutofit lnSpcReduction="10000"/>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171450" marR="0" lvl="1" indent="0" algn="l" defTabSz="914400" rtl="0" eaLnBrk="1" fontAlgn="auto" latinLnBrk="0" hangingPunct="1">
              <a:lnSpc>
                <a:spcPct val="90000"/>
              </a:lnSpc>
              <a:spcBef>
                <a:spcPts val="1000"/>
              </a:spcBef>
              <a:spcAft>
                <a:spcPts val="0"/>
              </a:spcAft>
              <a:buClrTx/>
              <a:buSzTx/>
              <a:buFont typeface="Corbel" pitchFamily="34" charset="0"/>
              <a:buNone/>
              <a:tabLst/>
              <a:defRPr/>
            </a:pPr>
            <a:r>
              <a:rPr kumimoji="0" lang="en-US" sz="2600" b="1" i="1"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Examples include</a:t>
            </a:r>
            <a:r>
              <a:rPr kumimoji="0" lang="en-US" sz="2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685800" lvl="1" indent="-228600" defTabSz="914400">
              <a:lnSpc>
                <a:spcPct val="120000"/>
              </a:lnSpc>
              <a:spcBef>
                <a:spcPts val="500"/>
              </a:spcBef>
              <a:spcAft>
                <a:spcPts val="0"/>
              </a:spcAft>
              <a:buClrTx/>
              <a:buSzTx/>
              <a:buFont typeface="Arial" panose="020B0604020202020204" pitchFamily="34" charset="0"/>
              <a:buChar char="•"/>
            </a:pPr>
            <a:r>
              <a:rPr lang="en-US" altLang="en-US" sz="2400" b="1" dirty="0">
                <a:solidFill>
                  <a:prstClr val="black"/>
                </a:solidFill>
                <a:latin typeface="Calibri" panose="020F0502020204030204" pitchFamily="34" charset="0"/>
                <a:cs typeface="Calibri" panose="020F0502020204030204" pitchFamily="34" charset="0"/>
              </a:rPr>
              <a:t>Internalizing covert messages</a:t>
            </a:r>
            <a:r>
              <a:rPr lang="en-US" altLang="en-US" sz="2400" dirty="0">
                <a:solidFill>
                  <a:prstClr val="black"/>
                </a:solidFill>
                <a:latin typeface="Calibri" panose="020F0502020204030204" pitchFamily="34" charset="0"/>
                <a:cs typeface="Calibri" panose="020F0502020204030204" pitchFamily="34" charset="0"/>
              </a:rPr>
              <a:t> from their experiences that they are different and inferior. Examples of these messages include waiting in long lines for services, a take-your-number-and-wait culture, nonverbal negative reactions from others, and a general lack of respect shown to them in many situations. </a:t>
            </a:r>
          </a:p>
          <a:p>
            <a:pPr marL="685800" lvl="1" indent="-228600" defTabSz="914400">
              <a:lnSpc>
                <a:spcPct val="120000"/>
              </a:lnSpc>
              <a:spcBef>
                <a:spcPts val="500"/>
              </a:spcBef>
              <a:spcAft>
                <a:spcPts val="0"/>
              </a:spcAft>
              <a:buClrTx/>
              <a:buSzTx/>
              <a:buFont typeface="Arial" panose="020B0604020202020204" pitchFamily="34" charset="0"/>
              <a:buChar char="•"/>
            </a:pPr>
            <a:r>
              <a:rPr lang="en-US" altLang="en-US" sz="2400" dirty="0">
                <a:solidFill>
                  <a:prstClr val="black"/>
                </a:solidFill>
                <a:latin typeface="Calibri" panose="020F0502020204030204" pitchFamily="34" charset="0"/>
                <a:cs typeface="Calibri" panose="020F0502020204030204" pitchFamily="34" charset="0"/>
              </a:rPr>
              <a:t>A </a:t>
            </a:r>
            <a:r>
              <a:rPr lang="en-US" altLang="en-US" sz="2400" b="1" dirty="0">
                <a:solidFill>
                  <a:prstClr val="black"/>
                </a:solidFill>
                <a:latin typeface="Calibri" panose="020F0502020204030204" pitchFamily="34" charset="0"/>
                <a:cs typeface="Calibri" panose="020F0502020204030204" pitchFamily="34" charset="0"/>
              </a:rPr>
              <a:t>belief in a very limited future </a:t>
            </a:r>
            <a:r>
              <a:rPr lang="en-US" altLang="en-US" sz="2400" dirty="0">
                <a:solidFill>
                  <a:prstClr val="black"/>
                </a:solidFill>
                <a:latin typeface="Calibri" panose="020F0502020204030204" pitchFamily="34" charset="0"/>
                <a:cs typeface="Calibri" panose="020F0502020204030204" pitchFamily="34" charset="0"/>
              </a:rPr>
              <a:t>that does not include future oriented goals. A pervasive self-view that “I’m not good enough…”</a:t>
            </a:r>
          </a:p>
          <a:p>
            <a:pPr marL="685800" lvl="1" indent="-228600" defTabSz="914400">
              <a:lnSpc>
                <a:spcPct val="120000"/>
              </a:lnSpc>
              <a:spcBef>
                <a:spcPts val="500"/>
              </a:spcBef>
              <a:spcAft>
                <a:spcPts val="0"/>
              </a:spcAft>
              <a:buClrTx/>
              <a:buSzTx/>
              <a:buFont typeface="Arial" panose="020B0604020202020204" pitchFamily="34" charset="0"/>
              <a:buChar char="•"/>
            </a:pPr>
            <a:r>
              <a:rPr lang="en-US" altLang="en-US" sz="2400" dirty="0">
                <a:solidFill>
                  <a:prstClr val="black"/>
                </a:solidFill>
                <a:latin typeface="Calibri" panose="020F0502020204030204" pitchFamily="34" charset="0"/>
                <a:cs typeface="Calibri" panose="020F0502020204030204" pitchFamily="34" charset="0"/>
              </a:rPr>
              <a:t>A </a:t>
            </a:r>
            <a:r>
              <a:rPr lang="en-US" altLang="en-US" sz="2400" b="1" dirty="0">
                <a:solidFill>
                  <a:prstClr val="black"/>
                </a:solidFill>
                <a:latin typeface="Calibri" panose="020F0502020204030204" pitchFamily="34" charset="0"/>
                <a:cs typeface="Calibri" panose="020F0502020204030204" pitchFamily="34" charset="0"/>
              </a:rPr>
              <a:t>low expectation of what education can do</a:t>
            </a:r>
            <a:r>
              <a:rPr lang="en-US" altLang="en-US" sz="2400" dirty="0">
                <a:solidFill>
                  <a:prstClr val="black"/>
                </a:solidFill>
                <a:latin typeface="Calibri" panose="020F0502020204030204" pitchFamily="34" charset="0"/>
                <a:cs typeface="Calibri" panose="020F0502020204030204" pitchFamily="34" charset="0"/>
              </a:rPr>
              <a:t>, including a view that education and schooling is just another stress of life that might not be worth it. </a:t>
            </a:r>
          </a:p>
          <a:p>
            <a:pPr marL="685800" lvl="1" indent="-228600" defTabSz="914400">
              <a:lnSpc>
                <a:spcPct val="120000"/>
              </a:lnSpc>
              <a:spcBef>
                <a:spcPts val="500"/>
              </a:spcBef>
              <a:spcAft>
                <a:spcPts val="0"/>
              </a:spcAft>
              <a:buClrTx/>
              <a:buSzTx/>
              <a:buFont typeface="Arial" panose="020B0604020202020204" pitchFamily="34" charset="0"/>
              <a:buChar char="•"/>
            </a:pPr>
            <a:r>
              <a:rPr lang="en-US" altLang="en-US" sz="2400" b="1" dirty="0">
                <a:solidFill>
                  <a:prstClr val="black"/>
                </a:solidFill>
                <a:latin typeface="Calibri" panose="020F0502020204030204" pitchFamily="34" charset="0"/>
                <a:cs typeface="Calibri" panose="020F0502020204030204" pitchFamily="34" charset="0"/>
              </a:rPr>
              <a:t>I don’t belong here!</a:t>
            </a:r>
          </a:p>
          <a:p>
            <a:pPr marL="457200" lvl="1" indent="0" defTabSz="914400">
              <a:lnSpc>
                <a:spcPct val="120000"/>
              </a:lnSpc>
              <a:spcBef>
                <a:spcPts val="500"/>
              </a:spcBef>
              <a:spcAft>
                <a:spcPts val="0"/>
              </a:spcAft>
              <a:buClrTx/>
              <a:buSzTx/>
              <a:buNone/>
            </a:pPr>
            <a:endParaRPr lang="en-US" altLang="en-US" sz="2400" b="1" dirty="0">
              <a:solidFill>
                <a:prstClr val="black"/>
              </a:solidFill>
              <a:latin typeface="Calibri" panose="020F0502020204030204" pitchFamily="34" charset="0"/>
              <a:cs typeface="Calibri" panose="020F0502020204030204" pitchFamily="34" charset="0"/>
            </a:endParaRPr>
          </a:p>
          <a:p>
            <a:pPr marL="457200" lvl="1" indent="0" defTabSz="914400">
              <a:spcBef>
                <a:spcPts val="500"/>
              </a:spcBef>
              <a:spcAft>
                <a:spcPts val="0"/>
              </a:spcAft>
              <a:buClrTx/>
              <a:buSzTx/>
              <a:buNone/>
            </a:pPr>
            <a:endParaRPr lang="en-US" altLang="en-US" sz="2400" dirty="0">
              <a:solidFill>
                <a:prstClr val="black"/>
              </a:solidFill>
            </a:endParaRPr>
          </a:p>
          <a:p>
            <a:pPr marL="834390" marR="0" lvl="2" indent="-457200" algn="l" defTabSz="914400" rtl="0" eaLnBrk="1" fontAlgn="auto" latinLnBrk="0" hangingPunct="1">
              <a:lnSpc>
                <a:spcPct val="90000"/>
              </a:lnSpc>
              <a:spcBef>
                <a:spcPts val="1000"/>
              </a:spcBef>
              <a:spcAft>
                <a:spcPts val="0"/>
              </a:spcAft>
              <a:buClrTx/>
              <a:buSzTx/>
              <a:buFontTx/>
              <a:buChar char="-"/>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928550" marR="0" lvl="5" indent="0" algn="l" defTabSz="914400" rtl="0" eaLnBrk="1" fontAlgn="auto" latinLnBrk="0" hangingPunct="1">
              <a:lnSpc>
                <a:spcPct val="90000"/>
              </a:lnSpc>
              <a:spcBef>
                <a:spcPts val="1000"/>
              </a:spcBef>
              <a:spcAft>
                <a:spcPts val="0"/>
              </a:spcAft>
              <a:buClrTx/>
              <a:buSzTx/>
              <a:buFont typeface="Corbel" pitchFamily="34" charset="0"/>
              <a:buNone/>
              <a:tabLst/>
              <a:defRPr/>
            </a:pPr>
            <a:endParaRPr kumimoji="0" lang="en-US" sz="2200" b="1" i="1"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ctr" defTabSz="914400" rtl="0" eaLnBrk="1" fontAlgn="auto" latinLnBrk="0" hangingPunct="1">
              <a:lnSpc>
                <a:spcPct val="90000"/>
              </a:lnSpc>
              <a:spcBef>
                <a:spcPts val="100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37160" algn="l" defTabSz="685800" rtl="0" eaLnBrk="1" fontAlgn="auto" latinLnBrk="0" hangingPunct="1">
              <a:lnSpc>
                <a:spcPct val="90000"/>
              </a:lnSpc>
              <a:spcBef>
                <a:spcPts val="1000"/>
              </a:spcBef>
              <a:spcAft>
                <a:spcPts val="0"/>
              </a:spcAft>
              <a:buClr>
                <a:srgbClr val="4F81BD"/>
              </a:buClr>
              <a:buSzPct val="80000"/>
              <a:buFont typeface="Corbel" pitchFamily="34" charset="0"/>
              <a:buChar char="•"/>
              <a:tabLst/>
              <a:defRPr/>
            </a:pPr>
            <a:endParaRPr kumimoji="0" lang="en-US" sz="2000" b="0" i="0" u="none" strike="noStrike" kern="1200" cap="none" spc="0" normalizeH="0" baseline="0" noProof="0" dirty="0">
              <a:ln>
                <a:noFill/>
              </a:ln>
              <a:solidFill>
                <a:srgbClr val="4F81BD"/>
              </a:solidFill>
              <a:effectLst/>
              <a:uLnTx/>
              <a:uFillTx/>
              <a:latin typeface="Calibri"/>
              <a:ea typeface="+mn-ea"/>
              <a:cs typeface="+mn-cs"/>
            </a:endParaRPr>
          </a:p>
        </p:txBody>
      </p:sp>
    </p:spTree>
    <p:extLst>
      <p:ext uri="{BB962C8B-B14F-4D97-AF65-F5344CB8AC3E}">
        <p14:creationId xmlns:p14="http://schemas.microsoft.com/office/powerpoint/2010/main" val="2658172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69A76D-3584-4BD4-AC27-D9394B4025DA}"/>
              </a:ext>
            </a:extLst>
          </p:cNvPr>
          <p:cNvSpPr>
            <a:spLocks noGrp="1"/>
          </p:cNvSpPr>
          <p:nvPr>
            <p:ph idx="1"/>
          </p:nvPr>
        </p:nvSpPr>
        <p:spPr>
          <a:xfrm>
            <a:off x="719847" y="1293376"/>
            <a:ext cx="11050019" cy="5000419"/>
          </a:xfrm>
        </p:spPr>
        <p:txBody>
          <a:bodyPr>
            <a:normAutofit fontScale="70000" lnSpcReduction="20000"/>
          </a:bodyPr>
          <a:lstStyle/>
          <a:p>
            <a:pPr>
              <a:lnSpc>
                <a:spcPct val="120000"/>
              </a:lnSpc>
            </a:pPr>
            <a:r>
              <a:rPr lang="en-US" sz="3600" cap="none" dirty="0">
                <a:latin typeface="Garamond" panose="02020404030301010803" pitchFamily="18" charset="0"/>
              </a:rPr>
              <a:t>The researchers reported that the strongest determinants of faculty-student engagement were </a:t>
            </a:r>
            <a:r>
              <a:rPr lang="en-US" sz="3600" b="1" cap="none" dirty="0">
                <a:latin typeface="Garamond" panose="02020404030301010803" pitchFamily="18" charset="0"/>
              </a:rPr>
              <a:t>participation in learning communities, reading remediation, study skills courses, and college orientation. </a:t>
            </a:r>
          </a:p>
          <a:p>
            <a:pPr>
              <a:lnSpc>
                <a:spcPct val="120000"/>
              </a:lnSpc>
            </a:pPr>
            <a:r>
              <a:rPr lang="en-US" sz="3600" cap="none" dirty="0">
                <a:latin typeface="Garamond" panose="02020404030301010803" pitchFamily="18" charset="0"/>
              </a:rPr>
              <a:t>Research posits that degree completion for students is due to </a:t>
            </a:r>
            <a:r>
              <a:rPr lang="en-US" sz="3600" b="1" cap="none" dirty="0">
                <a:latin typeface="Garamond" panose="02020404030301010803" pitchFamily="18" charset="0"/>
              </a:rPr>
              <a:t>sense of belonging </a:t>
            </a:r>
            <a:r>
              <a:rPr lang="en-US" sz="3600" cap="none" dirty="0">
                <a:latin typeface="Garamond" panose="02020404030301010803" pitchFamily="18" charset="0"/>
              </a:rPr>
              <a:t>(</a:t>
            </a:r>
            <a:r>
              <a:rPr lang="en-US" sz="3600" cap="none" dirty="0" err="1">
                <a:latin typeface="Garamond" panose="02020404030301010803" pitchFamily="18" charset="0"/>
              </a:rPr>
              <a:t>hausmann</a:t>
            </a:r>
            <a:r>
              <a:rPr lang="en-US" sz="3600" cap="none" dirty="0">
                <a:latin typeface="Garamond" panose="02020404030301010803" pitchFamily="18" charset="0"/>
              </a:rPr>
              <a:t>, </a:t>
            </a:r>
            <a:r>
              <a:rPr lang="en-US" sz="3600" cap="none" dirty="0" err="1">
                <a:latin typeface="Garamond" panose="02020404030301010803" pitchFamily="18" charset="0"/>
              </a:rPr>
              <a:t>schofield</a:t>
            </a:r>
            <a:r>
              <a:rPr lang="en-US" sz="3600" cap="none" dirty="0">
                <a:latin typeface="Garamond" panose="02020404030301010803" pitchFamily="18" charset="0"/>
              </a:rPr>
              <a:t>, &amp;amp; woods, 2007).</a:t>
            </a:r>
          </a:p>
          <a:p>
            <a:pPr>
              <a:lnSpc>
                <a:spcPct val="120000"/>
              </a:lnSpc>
            </a:pPr>
            <a:r>
              <a:rPr lang="en-US" sz="3600" cap="none" dirty="0">
                <a:latin typeface="Garamond" panose="02020404030301010803" pitchFamily="18" charset="0"/>
              </a:rPr>
              <a:t>Students that had </a:t>
            </a:r>
            <a:r>
              <a:rPr lang="en-US" sz="3600" b="1" cap="none" dirty="0">
                <a:latin typeface="Garamond" panose="02020404030301010803" pitchFamily="18" charset="0"/>
              </a:rPr>
              <a:t>interactions with faculty early </a:t>
            </a:r>
            <a:r>
              <a:rPr lang="en-US" sz="3600" cap="none" dirty="0">
                <a:latin typeface="Garamond" panose="02020404030301010803" pitchFamily="18" charset="0"/>
              </a:rPr>
              <a:t>in their postsecondary careers had higher levels of sense of belonging. The more </a:t>
            </a:r>
            <a:r>
              <a:rPr lang="en-US" sz="3600" b="1" cap="none" dirty="0">
                <a:latin typeface="Garamond" panose="02020404030301010803" pitchFamily="18" charset="0"/>
              </a:rPr>
              <a:t>peer support </a:t>
            </a:r>
            <a:r>
              <a:rPr lang="en-US" sz="3600" cap="none" dirty="0">
                <a:latin typeface="Garamond" panose="02020404030301010803" pitchFamily="18" charset="0"/>
              </a:rPr>
              <a:t>students had over time, the higher their sense of belonging. </a:t>
            </a:r>
          </a:p>
          <a:p>
            <a:pPr>
              <a:lnSpc>
                <a:spcPct val="120000"/>
              </a:lnSpc>
            </a:pPr>
            <a:r>
              <a:rPr lang="en-US" sz="3600" b="1" cap="none" dirty="0">
                <a:latin typeface="Garamond" panose="02020404030301010803" pitchFamily="18" charset="0"/>
              </a:rPr>
              <a:t>Campus racial climate </a:t>
            </a:r>
            <a:r>
              <a:rPr lang="en-US" sz="3600" cap="none" dirty="0">
                <a:latin typeface="Garamond" panose="02020404030301010803" pitchFamily="18" charset="0"/>
              </a:rPr>
              <a:t>is an important factor in the ways in which students navigate their educational experiences (bush &amp;amp; bush, 2010). Specifically, racial microaggressions (subtle racial insults) influence students psychologically and academically</a:t>
            </a:r>
            <a:r>
              <a:rPr lang="en-US" dirty="0"/>
              <a:t>.</a:t>
            </a:r>
          </a:p>
        </p:txBody>
      </p:sp>
      <p:sp>
        <p:nvSpPr>
          <p:cNvPr id="4" name="Flowchart: Process 3">
            <a:extLst>
              <a:ext uri="{FF2B5EF4-FFF2-40B4-BE49-F238E27FC236}">
                <a16:creationId xmlns:a16="http://schemas.microsoft.com/office/drawing/2014/main" id="{B8AC292B-65B7-407F-93D3-617A74B925B4}"/>
              </a:ext>
            </a:extLst>
          </p:cNvPr>
          <p:cNvSpPr/>
          <p:nvPr/>
        </p:nvSpPr>
        <p:spPr>
          <a:xfrm>
            <a:off x="0" y="6220"/>
            <a:ext cx="12192000" cy="984380"/>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4000" b="1" spc="150" dirty="0">
                <a:ln w="11430"/>
                <a:solidFill>
                  <a:prstClr val="white"/>
                </a:solidFill>
                <a:effectLst>
                  <a:outerShdw blurRad="25400" algn="tl" rotWithShape="0">
                    <a:srgbClr val="000000">
                      <a:alpha val="43000"/>
                    </a:srgbClr>
                  </a:outerShdw>
                </a:effectLst>
                <a:latin typeface="Garamond" pitchFamily="18" charset="0"/>
              </a:rPr>
              <a:t>Key Findings</a:t>
            </a:r>
            <a:endParaRPr kumimoji="0" lang="en-US" sz="4000" b="0" i="0" u="none" strike="noStrike" kern="1200" cap="none" spc="0" normalizeH="0" baseline="0" noProof="0" dirty="0">
              <a:ln>
                <a:noFill/>
              </a:ln>
              <a:solidFill>
                <a:srgbClr val="17375D"/>
              </a:solidFill>
              <a:effectLst/>
              <a:uLnTx/>
              <a:uFillTx/>
              <a:latin typeface="Calibri"/>
              <a:ea typeface="+mn-ea"/>
              <a:cs typeface="+mn-cs"/>
            </a:endParaRPr>
          </a:p>
        </p:txBody>
      </p:sp>
    </p:spTree>
    <p:extLst>
      <p:ext uri="{BB962C8B-B14F-4D97-AF65-F5344CB8AC3E}">
        <p14:creationId xmlns:p14="http://schemas.microsoft.com/office/powerpoint/2010/main" val="3859733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295401"/>
            <a:ext cx="10374351" cy="4525963"/>
          </a:xfrm>
        </p:spPr>
        <p:txBody>
          <a:bodyPr>
            <a:normAutofit/>
          </a:bodyPr>
          <a:lstStyle/>
          <a:p>
            <a:pPr marL="0" indent="0" algn="ctr">
              <a:buNone/>
            </a:pPr>
            <a:r>
              <a:rPr lang="en-US" sz="3600" b="1" dirty="0">
                <a:solidFill>
                  <a:srgbClr val="002060"/>
                </a:solidFill>
                <a:latin typeface="Garamond" panose="02020404030301010803" pitchFamily="18" charset="0"/>
              </a:rPr>
              <a:t>All human beings share these common six traits:</a:t>
            </a:r>
          </a:p>
          <a:p>
            <a:pPr marL="0" indent="0" algn="ctr">
              <a:buNone/>
            </a:pPr>
            <a:endParaRPr lang="en-US" dirty="0">
              <a:latin typeface="Garamond" panose="02020404030301010803" pitchFamily="18" charset="0"/>
            </a:endParaRPr>
          </a:p>
          <a:p>
            <a:pPr marL="1314450" lvl="2" indent="-514350">
              <a:buFont typeface="+mj-lt"/>
              <a:buAutoNum type="arabicPeriod"/>
            </a:pPr>
            <a:r>
              <a:rPr lang="en-US" sz="2000" dirty="0">
                <a:latin typeface="Garamond" panose="02020404030301010803" pitchFamily="18" charset="0"/>
              </a:rPr>
              <a:t>All humans want their physical and emotional needs to be met; </a:t>
            </a:r>
          </a:p>
          <a:p>
            <a:pPr marL="1314450" lvl="2" indent="-514350">
              <a:buFont typeface="+mj-lt"/>
              <a:buAutoNum type="arabicPeriod"/>
            </a:pPr>
            <a:r>
              <a:rPr lang="en-US" sz="2000" dirty="0">
                <a:latin typeface="Garamond" panose="02020404030301010803" pitchFamily="18" charset="0"/>
              </a:rPr>
              <a:t>All humans want their lives to be meaningful;  </a:t>
            </a:r>
          </a:p>
          <a:p>
            <a:pPr marL="1314450" lvl="2" indent="-514350">
              <a:buFont typeface="+mj-lt"/>
              <a:buAutoNum type="arabicPeriod"/>
            </a:pPr>
            <a:r>
              <a:rPr lang="en-US" sz="2000" dirty="0">
                <a:latin typeface="Garamond" panose="02020404030301010803" pitchFamily="18" charset="0"/>
              </a:rPr>
              <a:t>All humans want to live happy lives;  </a:t>
            </a:r>
          </a:p>
          <a:p>
            <a:pPr marL="1314450" lvl="2" indent="-514350">
              <a:buFont typeface="+mj-lt"/>
              <a:buAutoNum type="arabicPeriod"/>
            </a:pPr>
            <a:r>
              <a:rPr lang="en-US" sz="2000" dirty="0">
                <a:latin typeface="Garamond" panose="02020404030301010803" pitchFamily="18" charset="0"/>
              </a:rPr>
              <a:t>All humans want to be free of fear, injury, and sickness;  </a:t>
            </a:r>
          </a:p>
          <a:p>
            <a:pPr marL="1314450" lvl="2" indent="-514350">
              <a:buFont typeface="+mj-lt"/>
              <a:buAutoNum type="arabicPeriod"/>
            </a:pPr>
            <a:r>
              <a:rPr lang="en-US" sz="2000" dirty="0">
                <a:latin typeface="Garamond" panose="02020404030301010803" pitchFamily="18" charset="0"/>
              </a:rPr>
              <a:t>All humans need to be loved by someone; and, </a:t>
            </a:r>
          </a:p>
          <a:p>
            <a:pPr marL="1314450" lvl="2" indent="-514350">
              <a:buFont typeface="+mj-lt"/>
              <a:buAutoNum type="arabicPeriod"/>
            </a:pPr>
            <a:r>
              <a:rPr lang="en-US" sz="2000" dirty="0">
                <a:latin typeface="Garamond" panose="02020404030301010803" pitchFamily="18" charset="0"/>
              </a:rPr>
              <a:t>All humans want to be treated with both fairness and respect by others. </a:t>
            </a:r>
          </a:p>
          <a:p>
            <a:pPr marL="1314450" lvl="2" indent="-514350">
              <a:buFont typeface="+mj-lt"/>
              <a:buAutoNum type="arabicPeriod"/>
            </a:pPr>
            <a:endParaRPr lang="en-US" dirty="0"/>
          </a:p>
        </p:txBody>
      </p:sp>
      <p:pic>
        <p:nvPicPr>
          <p:cNvPr id="28674" name="Picture 2" descr="Image result for College Student in Need"/>
          <p:cNvPicPr>
            <a:picLocks noChangeAspect="1" noChangeArrowheads="1"/>
          </p:cNvPicPr>
          <p:nvPr/>
        </p:nvPicPr>
        <p:blipFill rotWithShape="1">
          <a:blip r:embed="rId2">
            <a:extLst>
              <a:ext uri="{28A0092B-C50C-407E-A947-70E740481C1C}">
                <a14:useLocalDpi xmlns:a14="http://schemas.microsoft.com/office/drawing/2010/main" val="0"/>
              </a:ext>
            </a:extLst>
          </a:blip>
          <a:srcRect l="41533" r="8867"/>
          <a:stretch/>
        </p:blipFill>
        <p:spPr bwMode="auto">
          <a:xfrm>
            <a:off x="9088245" y="2324099"/>
            <a:ext cx="2677161" cy="3238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43722" y="5175033"/>
            <a:ext cx="7010400" cy="954107"/>
          </a:xfrm>
          <a:prstGeom prst="rect">
            <a:avLst/>
          </a:prstGeom>
          <a:noFill/>
        </p:spPr>
        <p:txBody>
          <a:bodyPr wrap="square" rtlCol="0">
            <a:spAutoFit/>
          </a:bodyPr>
          <a:lstStyle/>
          <a:p>
            <a:r>
              <a:rPr lang="en-US" sz="2800" dirty="0">
                <a:latin typeface="Garamond" panose="02020404030301010803" pitchFamily="18" charset="0"/>
              </a:rPr>
              <a:t>Yet, students who leave say they do so because they feel as if </a:t>
            </a:r>
            <a:r>
              <a:rPr lang="en-US" sz="2800" b="1" dirty="0">
                <a:latin typeface="Garamond" panose="02020404030301010803" pitchFamily="18" charset="0"/>
              </a:rPr>
              <a:t>THEY DO NOT BELONG!</a:t>
            </a:r>
          </a:p>
        </p:txBody>
      </p:sp>
      <p:sp>
        <p:nvSpPr>
          <p:cNvPr id="6" name="Flowchart: Process 5">
            <a:extLst>
              <a:ext uri="{FF2B5EF4-FFF2-40B4-BE49-F238E27FC236}">
                <a16:creationId xmlns:a16="http://schemas.microsoft.com/office/drawing/2014/main" id="{A6A09EF8-717F-4BFB-8070-2AA10E47898D}"/>
              </a:ext>
            </a:extLst>
          </p:cNvPr>
          <p:cNvSpPr/>
          <p:nvPr/>
        </p:nvSpPr>
        <p:spPr>
          <a:xfrm>
            <a:off x="0" y="6220"/>
            <a:ext cx="12192000" cy="984380"/>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4000" b="1" spc="150" dirty="0">
                <a:ln w="11430"/>
                <a:solidFill>
                  <a:prstClr val="white"/>
                </a:solidFill>
                <a:effectLst>
                  <a:outerShdw blurRad="25400" algn="tl" rotWithShape="0">
                    <a:srgbClr val="000000">
                      <a:alpha val="43000"/>
                    </a:srgbClr>
                  </a:outerShdw>
                </a:effectLst>
                <a:latin typeface="Garamond" pitchFamily="18" charset="0"/>
              </a:rPr>
              <a:t>Universal Truths</a:t>
            </a:r>
            <a:endParaRPr kumimoji="0" lang="en-US" sz="4000" b="0" i="0" u="none" strike="noStrike" kern="1200" cap="none" spc="0" normalizeH="0" baseline="0" noProof="0" dirty="0">
              <a:ln>
                <a:noFill/>
              </a:ln>
              <a:solidFill>
                <a:srgbClr val="17375D"/>
              </a:solidFill>
              <a:effectLst/>
              <a:uLnTx/>
              <a:uFillTx/>
              <a:latin typeface="Calibri"/>
              <a:ea typeface="+mn-ea"/>
              <a:cs typeface="+mn-cs"/>
            </a:endParaRPr>
          </a:p>
        </p:txBody>
      </p:sp>
    </p:spTree>
    <p:extLst>
      <p:ext uri="{BB962C8B-B14F-4D97-AF65-F5344CB8AC3E}">
        <p14:creationId xmlns:p14="http://schemas.microsoft.com/office/powerpoint/2010/main" val="359362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1000"/>
                                        <p:tgtEl>
                                          <p:spTgt spid="5">
                                            <p:txEl>
                                              <p:pRg st="0" end="0"/>
                                            </p:txEl>
                                          </p:spTgt>
                                        </p:tgtEl>
                                      </p:cBhvr>
                                    </p:animEffect>
                                    <p:anim calcmode="lin" valueType="num">
                                      <p:cBhvr>
                                        <p:cTn id="5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ow of wooden benches sitting on top of a table&#10;&#10;Description automatically generated">
            <a:extLst>
              <a:ext uri="{FF2B5EF4-FFF2-40B4-BE49-F238E27FC236}">
                <a16:creationId xmlns:a16="http://schemas.microsoft.com/office/drawing/2014/main" id="{ACCDF2CF-7EFF-40D2-B7B2-3806D9D2CAA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1000" r="-2" b="-2"/>
          <a:stretch/>
        </p:blipFill>
        <p:spPr>
          <a:xfrm>
            <a:off x="1524020" y="2"/>
            <a:ext cx="9143980" cy="6857999"/>
          </a:xfrm>
          <a:prstGeom prst="rect">
            <a:avLst/>
          </a:prstGeom>
        </p:spPr>
      </p:pic>
      <p:sp>
        <p:nvSpPr>
          <p:cNvPr id="2" name="Title 1">
            <a:extLst>
              <a:ext uri="{FF2B5EF4-FFF2-40B4-BE49-F238E27FC236}">
                <a16:creationId xmlns:a16="http://schemas.microsoft.com/office/drawing/2014/main" id="{BA4C69D2-32E5-4AC4-981A-F0BA78CC3CAF}"/>
              </a:ext>
            </a:extLst>
          </p:cNvPr>
          <p:cNvSpPr>
            <a:spLocks noGrp="1"/>
          </p:cNvSpPr>
          <p:nvPr>
            <p:ph type="title"/>
          </p:nvPr>
        </p:nvSpPr>
        <p:spPr>
          <a:xfrm>
            <a:off x="2287858" y="1978741"/>
            <a:ext cx="6858000" cy="2900518"/>
          </a:xfrm>
        </p:spPr>
        <p:txBody>
          <a:bodyPr vert="horz" lIns="91440" tIns="45720" rIns="91440" bIns="45720" rtlCol="0" anchor="b">
            <a:normAutofit fontScale="90000"/>
          </a:bodyPr>
          <a:lstStyle/>
          <a:p>
            <a:r>
              <a:rPr lang="en-US" altLang="en-US" sz="6000" dirty="0"/>
              <a:t>If we are going to change the paradigm, </a:t>
            </a:r>
            <a:r>
              <a:rPr lang="en-US" altLang="en-US" sz="6000" b="1" dirty="0"/>
              <a:t>we must be united and not divided…</a:t>
            </a:r>
          </a:p>
        </p:txBody>
      </p:sp>
    </p:spTree>
    <p:extLst>
      <p:ext uri="{BB962C8B-B14F-4D97-AF65-F5344CB8AC3E}">
        <p14:creationId xmlns:p14="http://schemas.microsoft.com/office/powerpoint/2010/main" val="1266241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840469-8359-4FF1-B362-8758E31909F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3C05AE-8618-4512-817F-719935B52CC1}"/>
              </a:ext>
            </a:extLst>
          </p:cNvPr>
          <p:cNvSpPr>
            <a:spLocks noGrp="1"/>
          </p:cNvSpPr>
          <p:nvPr>
            <p:ph type="title"/>
          </p:nvPr>
        </p:nvSpPr>
        <p:spPr>
          <a:xfrm>
            <a:off x="0" y="2340427"/>
            <a:ext cx="12192000" cy="2280668"/>
          </a:xfrm>
          <a:solidFill>
            <a:srgbClr val="002060"/>
          </a:solidFill>
        </p:spPr>
        <p:txBody>
          <a:bodyPr/>
          <a:lstStyle/>
          <a:p>
            <a:pPr algn="ctr"/>
            <a:r>
              <a:rPr lang="en-US" b="1" dirty="0">
                <a:solidFill>
                  <a:srgbClr val="E6B711"/>
                </a:solidFill>
                <a:latin typeface="Arial Black" panose="020B0A04020102020204" pitchFamily="34" charset="0"/>
              </a:rPr>
              <a:t>  </a:t>
            </a:r>
            <a:r>
              <a:rPr lang="en-US" sz="4000" b="1" dirty="0">
                <a:solidFill>
                  <a:schemeClr val="bg1"/>
                </a:solidFill>
                <a:latin typeface="Garamond" panose="02020404030301010803" pitchFamily="18" charset="0"/>
                <a:cs typeface="Arial" panose="020B0604020202020204" pitchFamily="34" charset="0"/>
              </a:rPr>
              <a:t>Tallahassee Community College: </a:t>
            </a:r>
            <a:br>
              <a:rPr lang="en-US" sz="4000" b="1" dirty="0">
                <a:solidFill>
                  <a:schemeClr val="bg1"/>
                </a:solidFill>
                <a:latin typeface="Garamond" panose="02020404030301010803" pitchFamily="18" charset="0"/>
                <a:cs typeface="Arial" panose="020B0604020202020204" pitchFamily="34" charset="0"/>
              </a:rPr>
            </a:br>
            <a:r>
              <a:rPr lang="en-US" sz="4000" b="1" dirty="0">
                <a:solidFill>
                  <a:srgbClr val="FFC000"/>
                </a:solidFill>
                <a:latin typeface="Garamond" panose="02020404030301010803" pitchFamily="18" charset="0"/>
                <a:cs typeface="Arial" panose="020B0604020202020204" pitchFamily="34" charset="0"/>
              </a:rPr>
              <a:t>Building Pathways to Success</a:t>
            </a:r>
          </a:p>
        </p:txBody>
      </p:sp>
    </p:spTree>
    <p:extLst>
      <p:ext uri="{BB962C8B-B14F-4D97-AF65-F5344CB8AC3E}">
        <p14:creationId xmlns:p14="http://schemas.microsoft.com/office/powerpoint/2010/main" val="3131303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7D68F1-2CF5-4BC4-ADFB-BAF251246EE3}"/>
              </a:ext>
            </a:extLst>
          </p:cNvPr>
          <p:cNvPicPr>
            <a:picLocks noChangeAspect="1"/>
          </p:cNvPicPr>
          <p:nvPr/>
        </p:nvPicPr>
        <p:blipFill>
          <a:blip r:embed="rId3"/>
          <a:stretch>
            <a:fillRect/>
          </a:stretch>
        </p:blipFill>
        <p:spPr>
          <a:xfrm>
            <a:off x="0" y="1687651"/>
            <a:ext cx="7218478" cy="5170349"/>
          </a:xfrm>
          <a:prstGeom prst="rect">
            <a:avLst/>
          </a:prstGeom>
        </p:spPr>
      </p:pic>
      <p:sp>
        <p:nvSpPr>
          <p:cNvPr id="3" name="Content Placeholder 2"/>
          <p:cNvSpPr>
            <a:spLocks noGrp="1"/>
          </p:cNvSpPr>
          <p:nvPr>
            <p:ph idx="1"/>
          </p:nvPr>
        </p:nvSpPr>
        <p:spPr>
          <a:xfrm>
            <a:off x="7172005" y="1176790"/>
            <a:ext cx="5019995" cy="5653613"/>
          </a:xfrm>
          <a:solidFill>
            <a:schemeClr val="bg1">
              <a:lumMod val="95000"/>
            </a:schemeClr>
          </a:solidFill>
        </p:spPr>
        <p:txBody>
          <a:bodyPr>
            <a:noAutofit/>
          </a:bodyPr>
          <a:lstStyle/>
          <a:p>
            <a:r>
              <a:rPr lang="en-US" sz="2400" b="1" dirty="0"/>
              <a:t>Enrollment Headcount:</a:t>
            </a:r>
            <a:r>
              <a:rPr lang="en-US" sz="2400" dirty="0"/>
              <a:t> Approximately 11,000 </a:t>
            </a:r>
          </a:p>
          <a:p>
            <a:r>
              <a:rPr lang="en-US" sz="2400" b="1" dirty="0"/>
              <a:t>Services:</a:t>
            </a:r>
            <a:r>
              <a:rPr lang="en-US" sz="2400" dirty="0"/>
              <a:t> 3 Counties – Leon, Wakulla, Gadsden</a:t>
            </a:r>
          </a:p>
          <a:p>
            <a:r>
              <a:rPr lang="en-US" sz="2400" b="1" dirty="0"/>
              <a:t>Location:</a:t>
            </a:r>
            <a:r>
              <a:rPr lang="en-US" sz="2400" dirty="0"/>
              <a:t> Situated in the poorest zip code (32304) in the state of Florida. </a:t>
            </a:r>
          </a:p>
          <a:p>
            <a:pPr lvl="1"/>
            <a:r>
              <a:rPr lang="en-US" sz="2000" dirty="0"/>
              <a:t>Nearly 21% of the population for whom poverty status is determined in Leon County, FL (56.2k out of 274k people) live below the poverty line - 13.4% higher than national average. </a:t>
            </a:r>
          </a:p>
          <a:p>
            <a:pPr lvl="1"/>
            <a:r>
              <a:rPr lang="en-US" sz="2000" dirty="0"/>
              <a:t>Near Florida’s Capitol Building, Florida State University, and FAMU</a:t>
            </a:r>
          </a:p>
          <a:p>
            <a:pPr lvl="1"/>
            <a:r>
              <a:rPr lang="en-US" sz="2000" dirty="0"/>
              <a:t> </a:t>
            </a:r>
            <a:r>
              <a:rPr lang="en-US" sz="2000" u="sng" dirty="0"/>
              <a:t>Demographically Diverse</a:t>
            </a:r>
            <a:r>
              <a:rPr lang="en-US" sz="2000" dirty="0"/>
              <a:t>: </a:t>
            </a:r>
            <a:r>
              <a:rPr lang="en-US" sz="2000" b="1" dirty="0"/>
              <a:t>60% Non-White</a:t>
            </a:r>
          </a:p>
        </p:txBody>
      </p:sp>
      <p:sp>
        <p:nvSpPr>
          <p:cNvPr id="5" name="Title 8">
            <a:extLst>
              <a:ext uri="{FF2B5EF4-FFF2-40B4-BE49-F238E27FC236}">
                <a16:creationId xmlns:a16="http://schemas.microsoft.com/office/drawing/2014/main" id="{64159002-9F14-4820-B96C-3F3135114438}"/>
              </a:ext>
            </a:extLst>
          </p:cNvPr>
          <p:cNvSpPr txBox="1">
            <a:spLocks/>
          </p:cNvSpPr>
          <p:nvPr/>
        </p:nvSpPr>
        <p:spPr>
          <a:xfrm>
            <a:off x="0" y="0"/>
            <a:ext cx="12192000" cy="1176790"/>
          </a:xfrm>
          <a:prstGeom prst="rect">
            <a:avLst/>
          </a:prstGeom>
          <a:solidFill>
            <a:srgbClr val="002060"/>
          </a:solidFill>
          <a:ln>
            <a:solidFill>
              <a:srgbClr val="00529B"/>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tx1"/>
                </a:solidFill>
                <a:latin typeface="Arial Black" panose="020B0604020202020204" pitchFamily="34" charset="0"/>
                <a:ea typeface="+mj-ea"/>
                <a:cs typeface="Arial Black"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Arial Black" panose="020B0604020202020204" pitchFamily="34" charset="0"/>
              <a:ea typeface="+mj-ea"/>
            </a:endParaRPr>
          </a:p>
        </p:txBody>
      </p:sp>
      <p:sp>
        <p:nvSpPr>
          <p:cNvPr id="7" name="Title 1">
            <a:extLst>
              <a:ext uri="{FF2B5EF4-FFF2-40B4-BE49-F238E27FC236}">
                <a16:creationId xmlns:a16="http://schemas.microsoft.com/office/drawing/2014/main" id="{B0F7B1AC-4707-4DD8-BDD3-0291A09C0227}"/>
              </a:ext>
            </a:extLst>
          </p:cNvPr>
          <p:cNvSpPr>
            <a:spLocks noGrp="1"/>
          </p:cNvSpPr>
          <p:nvPr>
            <p:ph type="title"/>
          </p:nvPr>
        </p:nvSpPr>
        <p:spPr>
          <a:xfrm>
            <a:off x="2227064" y="27597"/>
            <a:ext cx="8210550" cy="1325563"/>
          </a:xfrm>
        </p:spPr>
        <p:txBody>
          <a:bodyPr>
            <a:normAutofit/>
          </a:bodyPr>
          <a:lstStyle/>
          <a:p>
            <a:r>
              <a:rPr lang="en-US" sz="3200" b="1" dirty="0">
                <a:solidFill>
                  <a:schemeClr val="bg1"/>
                </a:solidFill>
                <a:latin typeface="Arial Black" panose="020B0A04020102020204" pitchFamily="34" charset="0"/>
                <a:cs typeface="Arial" panose="020B0604020202020204" pitchFamily="34" charset="0"/>
              </a:rPr>
              <a:t>TCC Highlights: Who We Are</a:t>
            </a:r>
          </a:p>
        </p:txBody>
      </p:sp>
    </p:spTree>
    <p:extLst>
      <p:ext uri="{BB962C8B-B14F-4D97-AF65-F5344CB8AC3E}">
        <p14:creationId xmlns:p14="http://schemas.microsoft.com/office/powerpoint/2010/main" val="2817777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65D1-FCC3-9549-9910-008B3D255667}"/>
              </a:ext>
            </a:extLst>
          </p:cNvPr>
          <p:cNvSpPr>
            <a:spLocks noGrp="1"/>
          </p:cNvSpPr>
          <p:nvPr>
            <p:ph type="title"/>
          </p:nvPr>
        </p:nvSpPr>
        <p:spPr>
          <a:xfrm>
            <a:off x="454593" y="2269426"/>
            <a:ext cx="10983097" cy="1325563"/>
          </a:xfrm>
        </p:spPr>
        <p:txBody>
          <a:bodyPr>
            <a:normAutofit fontScale="90000"/>
          </a:bodyPr>
          <a:lstStyle/>
          <a:p>
            <a:pPr algn="ctr"/>
            <a:br>
              <a:rPr lang="en-US" b="1" dirty="0">
                <a:solidFill>
                  <a:srgbClr val="00529B"/>
                </a:solidFill>
              </a:rPr>
            </a:br>
            <a:br>
              <a:rPr lang="en-US" b="1" dirty="0">
                <a:solidFill>
                  <a:srgbClr val="00529B"/>
                </a:solidFill>
              </a:rPr>
            </a:br>
            <a:r>
              <a:rPr lang="en-US" sz="4900" dirty="0"/>
              <a:t>How might TCC </a:t>
            </a:r>
            <a:r>
              <a:rPr lang="en-US" sz="4900" b="1" dirty="0">
                <a:solidFill>
                  <a:srgbClr val="00529B"/>
                </a:solidFill>
              </a:rPr>
              <a:t>redesign</a:t>
            </a:r>
            <a:r>
              <a:rPr lang="en-US" sz="4900" b="1" dirty="0"/>
              <a:t> </a:t>
            </a:r>
            <a:r>
              <a:rPr lang="en-US" sz="4900" dirty="0"/>
              <a:t>its student experience through an innovative model that removes barriers for all students to be successful?</a:t>
            </a:r>
            <a:br>
              <a:rPr lang="en-US" sz="4900" dirty="0"/>
            </a:br>
            <a:br>
              <a:rPr lang="en-US" b="1" dirty="0">
                <a:solidFill>
                  <a:srgbClr val="00529B"/>
                </a:solidFill>
              </a:rPr>
            </a:br>
            <a:endParaRPr lang="en-US" sz="6000" b="1" dirty="0">
              <a:solidFill>
                <a:schemeClr val="accent1">
                  <a:lumMod val="75000"/>
                </a:schemeClr>
              </a:solidFill>
            </a:endParaRPr>
          </a:p>
        </p:txBody>
      </p:sp>
    </p:spTree>
    <p:extLst>
      <p:ext uri="{BB962C8B-B14F-4D97-AF65-F5344CB8AC3E}">
        <p14:creationId xmlns:p14="http://schemas.microsoft.com/office/powerpoint/2010/main" val="346078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mandis_Metatrends_11Feb'20.pdf - Adobe Acrobat Reader DC">
            <a:extLst>
              <a:ext uri="{FF2B5EF4-FFF2-40B4-BE49-F238E27FC236}">
                <a16:creationId xmlns:a16="http://schemas.microsoft.com/office/drawing/2014/main" id="{512A5C2D-40F9-4FB7-8F05-B76A0CF399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16" t="21087" r="20197" b="5363"/>
          <a:stretch/>
        </p:blipFill>
        <p:spPr>
          <a:xfrm>
            <a:off x="0" y="0"/>
            <a:ext cx="12192000" cy="6858000"/>
          </a:xfrm>
        </p:spPr>
      </p:pic>
    </p:spTree>
    <p:extLst>
      <p:ext uri="{BB962C8B-B14F-4D97-AF65-F5344CB8AC3E}">
        <p14:creationId xmlns:p14="http://schemas.microsoft.com/office/powerpoint/2010/main" val="2134703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4E1D-13F8-4852-8514-10B11F23AF16}"/>
              </a:ext>
            </a:extLst>
          </p:cNvPr>
          <p:cNvSpPr>
            <a:spLocks noGrp="1"/>
          </p:cNvSpPr>
          <p:nvPr>
            <p:ph type="title"/>
          </p:nvPr>
        </p:nvSpPr>
        <p:spPr/>
        <p:txBody>
          <a:bodyPr/>
          <a:lstStyle/>
          <a:p>
            <a:r>
              <a:rPr lang="en-US" b="1" dirty="0">
                <a:solidFill>
                  <a:schemeClr val="accent1">
                    <a:lumMod val="75000"/>
                  </a:schemeClr>
                </a:solidFill>
              </a:rPr>
              <a:t>Seven Universal Principals of Student Success</a:t>
            </a:r>
          </a:p>
        </p:txBody>
      </p:sp>
      <p:pic>
        <p:nvPicPr>
          <p:cNvPr id="4" name="Content Placeholder 3" descr="Draft 1_TCC's Student Services Model [Read-Only] - PowerPoint">
            <a:extLst>
              <a:ext uri="{FF2B5EF4-FFF2-40B4-BE49-F238E27FC236}">
                <a16:creationId xmlns:a16="http://schemas.microsoft.com/office/drawing/2014/main" id="{F2D2792E-1F27-4D28-9424-8AEA9498E0AB}"/>
              </a:ext>
            </a:extLst>
          </p:cNvPr>
          <p:cNvPicPr>
            <a:picLocks noGrp="1" noChangeAspect="1"/>
          </p:cNvPicPr>
          <p:nvPr>
            <p:ph idx="1"/>
          </p:nvPr>
        </p:nvPicPr>
        <p:blipFill rotWithShape="1">
          <a:blip r:embed="rId2"/>
          <a:srcRect l="21543" t="40000" r="3705" b="19680"/>
          <a:stretch/>
        </p:blipFill>
        <p:spPr>
          <a:xfrm>
            <a:off x="672886" y="2129846"/>
            <a:ext cx="10474534" cy="4469192"/>
          </a:xfrm>
          <a:prstGeom prst="rect">
            <a:avLst/>
          </a:prstGeom>
        </p:spPr>
      </p:pic>
    </p:spTree>
    <p:extLst>
      <p:ext uri="{BB962C8B-B14F-4D97-AF65-F5344CB8AC3E}">
        <p14:creationId xmlns:p14="http://schemas.microsoft.com/office/powerpoint/2010/main" val="705440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0CFDB-B449-4E91-BD5F-29021C364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1166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840469-8359-4FF1-B362-8758E31909F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3C05AE-8618-4512-817F-719935B52CC1}"/>
              </a:ext>
            </a:extLst>
          </p:cNvPr>
          <p:cNvSpPr>
            <a:spLocks noGrp="1"/>
          </p:cNvSpPr>
          <p:nvPr>
            <p:ph type="title"/>
          </p:nvPr>
        </p:nvSpPr>
        <p:spPr>
          <a:xfrm>
            <a:off x="0" y="2340427"/>
            <a:ext cx="12192000" cy="1539277"/>
          </a:xfrm>
          <a:solidFill>
            <a:srgbClr val="002060"/>
          </a:solidFill>
        </p:spPr>
        <p:txBody>
          <a:bodyPr/>
          <a:lstStyle/>
          <a:p>
            <a:pPr algn="ctr"/>
            <a:r>
              <a:rPr lang="en-US" b="1" dirty="0">
                <a:solidFill>
                  <a:schemeClr val="bg1"/>
                </a:solidFill>
                <a:latin typeface="Arial" panose="020B0604020202020204" pitchFamily="34" charset="0"/>
                <a:cs typeface="Arial" panose="020B0604020202020204" pitchFamily="34" charset="0"/>
              </a:rPr>
              <a:t>Creating a Culture of CARE</a:t>
            </a:r>
          </a:p>
        </p:txBody>
      </p:sp>
      <p:pic>
        <p:nvPicPr>
          <p:cNvPr id="5" name="Content Placeholder 4">
            <a:extLst>
              <a:ext uri="{FF2B5EF4-FFF2-40B4-BE49-F238E27FC236}">
                <a16:creationId xmlns:a16="http://schemas.microsoft.com/office/drawing/2014/main" id="{147E884A-1ED5-4BE4-A7DF-CAA02F705602}"/>
              </a:ext>
            </a:extLst>
          </p:cNvPr>
          <p:cNvPicPr>
            <a:picLocks noGrp="1" noChangeAspect="1"/>
          </p:cNvPicPr>
          <p:nvPr>
            <p:ph idx="1"/>
          </p:nvPr>
        </p:nvPicPr>
        <p:blipFill>
          <a:blip r:embed="rId3"/>
          <a:stretch>
            <a:fillRect/>
          </a:stretch>
        </p:blipFill>
        <p:spPr>
          <a:xfrm>
            <a:off x="630467" y="2499518"/>
            <a:ext cx="1214015" cy="1221097"/>
          </a:xfrm>
        </p:spPr>
      </p:pic>
    </p:spTree>
    <p:extLst>
      <p:ext uri="{BB962C8B-B14F-4D97-AF65-F5344CB8AC3E}">
        <p14:creationId xmlns:p14="http://schemas.microsoft.com/office/powerpoint/2010/main" val="2245140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5C79FF-B4F7-4D81-9216-20FAFBFEFB34}"/>
              </a:ext>
            </a:extLst>
          </p:cNvPr>
          <p:cNvSpPr>
            <a:spLocks noGrp="1"/>
          </p:cNvSpPr>
          <p:nvPr>
            <p:ph idx="1"/>
          </p:nvPr>
        </p:nvSpPr>
        <p:spPr>
          <a:xfrm>
            <a:off x="690664" y="233363"/>
            <a:ext cx="11011710" cy="5719763"/>
          </a:xfrm>
        </p:spPr>
        <p:txBody>
          <a:bodyPr>
            <a:normAutofit/>
          </a:bodyPr>
          <a:lstStyle/>
          <a:p>
            <a:pPr marL="0" indent="0">
              <a:buNone/>
            </a:pPr>
            <a:r>
              <a:rPr lang="en-US" sz="4000" b="1" cap="none" dirty="0">
                <a:latin typeface="Garamond" panose="02020404030301010803" pitchFamily="18" charset="0"/>
              </a:rPr>
              <a:t>What Lessons Can Be Learned From Amazon, Chick-fil-a And Starbucks?</a:t>
            </a:r>
          </a:p>
        </p:txBody>
      </p:sp>
      <p:pic>
        <p:nvPicPr>
          <p:cNvPr id="1026" name="Picture 2" descr="Chick-fil-A - Home | Facebook">
            <a:extLst>
              <a:ext uri="{FF2B5EF4-FFF2-40B4-BE49-F238E27FC236}">
                <a16:creationId xmlns:a16="http://schemas.microsoft.com/office/drawing/2014/main" id="{9E937390-FC6A-45D5-BF81-288F716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1" y="430000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5E4A413-22B8-4C31-82DC-439C6919A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1119" y="2818476"/>
            <a:ext cx="3988377" cy="2437342"/>
          </a:xfrm>
          <a:prstGeom prst="rect">
            <a:avLst/>
          </a:prstGeom>
        </p:spPr>
      </p:pic>
      <p:pic>
        <p:nvPicPr>
          <p:cNvPr id="8" name="Picture 7">
            <a:extLst>
              <a:ext uri="{FF2B5EF4-FFF2-40B4-BE49-F238E27FC236}">
                <a16:creationId xmlns:a16="http://schemas.microsoft.com/office/drawing/2014/main" id="{FA3136AD-0136-4197-AFB0-62C410140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1752600"/>
            <a:ext cx="3276600" cy="2184400"/>
          </a:xfrm>
          <a:prstGeom prst="rect">
            <a:avLst/>
          </a:prstGeom>
        </p:spPr>
      </p:pic>
    </p:spTree>
    <p:extLst>
      <p:ext uri="{BB962C8B-B14F-4D97-AF65-F5344CB8AC3E}">
        <p14:creationId xmlns:p14="http://schemas.microsoft.com/office/powerpoint/2010/main" val="794637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7109FA-C46F-4CC0-A3A0-410107C0CE32}"/>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091141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7467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9BF0C5-B563-46D5-99E9-752BB8B3C3A7}"/>
              </a:ext>
            </a:extLst>
          </p:cNvPr>
          <p:cNvSpPr txBox="1"/>
          <p:nvPr/>
        </p:nvSpPr>
        <p:spPr>
          <a:xfrm>
            <a:off x="2334768" y="310896"/>
            <a:ext cx="95951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Embedded Academic Supports</a:t>
            </a:r>
          </a:p>
        </p:txBody>
      </p:sp>
      <p:pic>
        <p:nvPicPr>
          <p:cNvPr id="13" name="Content Placeholder 4">
            <a:extLst>
              <a:ext uri="{FF2B5EF4-FFF2-40B4-BE49-F238E27FC236}">
                <a16:creationId xmlns:a16="http://schemas.microsoft.com/office/drawing/2014/main" id="{51EC6C20-D302-495A-8B6D-0C4D4F01C5A8}"/>
              </a:ext>
            </a:extLst>
          </p:cNvPr>
          <p:cNvPicPr>
            <a:picLocks noGrp="1" noChangeAspect="1"/>
          </p:cNvPicPr>
          <p:nvPr>
            <p:ph idx="1"/>
          </p:nvPr>
        </p:nvPicPr>
        <p:blipFill>
          <a:blip r:embed="rId2"/>
          <a:stretch>
            <a:fillRect/>
          </a:stretch>
        </p:blipFill>
        <p:spPr>
          <a:xfrm>
            <a:off x="734099" y="146462"/>
            <a:ext cx="1214015" cy="1221097"/>
          </a:xfrm>
        </p:spPr>
      </p:pic>
      <p:sp>
        <p:nvSpPr>
          <p:cNvPr id="3" name="Rectangle 2">
            <a:extLst>
              <a:ext uri="{FF2B5EF4-FFF2-40B4-BE49-F238E27FC236}">
                <a16:creationId xmlns:a16="http://schemas.microsoft.com/office/drawing/2014/main" id="{D23BB67D-E4A8-4FFC-91E9-B05ECC50365B}"/>
              </a:ext>
            </a:extLst>
          </p:cNvPr>
          <p:cNvSpPr/>
          <p:nvPr/>
        </p:nvSpPr>
        <p:spPr>
          <a:xfrm>
            <a:off x="2913888" y="1249680"/>
            <a:ext cx="5553456" cy="1328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A39A124-7D45-4D6A-AF2B-B17D64A72740}"/>
              </a:ext>
            </a:extLst>
          </p:cNvPr>
          <p:cNvSpPr txBox="1"/>
          <p:nvPr/>
        </p:nvSpPr>
        <p:spPr>
          <a:xfrm>
            <a:off x="4389992" y="1379089"/>
            <a:ext cx="4294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a:ea typeface="+mn-ea"/>
                <a:cs typeface="+mn-cs"/>
              </a:rPr>
              <a:t>Academic Success Coaches</a:t>
            </a:r>
          </a:p>
        </p:txBody>
      </p:sp>
      <p:sp>
        <p:nvSpPr>
          <p:cNvPr id="6" name="TextBox 5">
            <a:extLst>
              <a:ext uri="{FF2B5EF4-FFF2-40B4-BE49-F238E27FC236}">
                <a16:creationId xmlns:a16="http://schemas.microsoft.com/office/drawing/2014/main" id="{00C868B0-120D-4805-9DD1-80A69CB7B32E}"/>
              </a:ext>
            </a:extLst>
          </p:cNvPr>
          <p:cNvSpPr txBox="1"/>
          <p:nvPr/>
        </p:nvSpPr>
        <p:spPr>
          <a:xfrm>
            <a:off x="3587727" y="1730942"/>
            <a:ext cx="456590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Assigned to proactively monitor, text, email and call all FTIC students. Fall 2020 weekly “nudge” campaigns included: 52,566 texts, 433 Calls, 13,340 emails and 973 early alerts.</a:t>
            </a:r>
          </a:p>
        </p:txBody>
      </p:sp>
      <p:sp>
        <p:nvSpPr>
          <p:cNvPr id="14" name="Rectangle 13">
            <a:extLst>
              <a:ext uri="{FF2B5EF4-FFF2-40B4-BE49-F238E27FC236}">
                <a16:creationId xmlns:a16="http://schemas.microsoft.com/office/drawing/2014/main" id="{CDFB4DF5-E226-4ABB-AEAF-0D2D41E14A72}"/>
              </a:ext>
            </a:extLst>
          </p:cNvPr>
          <p:cNvSpPr/>
          <p:nvPr/>
        </p:nvSpPr>
        <p:spPr>
          <a:xfrm>
            <a:off x="932688" y="2994698"/>
            <a:ext cx="3614134" cy="168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C1506420-46F4-4864-A345-EF073FF4AA0C}"/>
              </a:ext>
            </a:extLst>
          </p:cNvPr>
          <p:cNvSpPr txBox="1"/>
          <p:nvPr/>
        </p:nvSpPr>
        <p:spPr>
          <a:xfrm>
            <a:off x="1751360" y="3068791"/>
            <a:ext cx="4294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a:ea typeface="+mn-ea"/>
                <a:cs typeface="+mn-cs"/>
              </a:rPr>
              <a:t>Faculty Librarians</a:t>
            </a:r>
          </a:p>
        </p:txBody>
      </p:sp>
      <p:sp>
        <p:nvSpPr>
          <p:cNvPr id="16" name="TextBox 15">
            <a:extLst>
              <a:ext uri="{FF2B5EF4-FFF2-40B4-BE49-F238E27FC236}">
                <a16:creationId xmlns:a16="http://schemas.microsoft.com/office/drawing/2014/main" id="{01CD0686-6F56-4AC9-A141-BF4B210D551D}"/>
              </a:ext>
            </a:extLst>
          </p:cNvPr>
          <p:cNvSpPr txBox="1"/>
          <p:nvPr/>
        </p:nvSpPr>
        <p:spPr>
          <a:xfrm>
            <a:off x="1321814" y="3376345"/>
            <a:ext cx="328794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Librarians are placed in courses with substantial writing assignments to provide additional assistance with accessing resources, referencing requirements, and writing formats.</a:t>
            </a:r>
          </a:p>
        </p:txBody>
      </p:sp>
      <p:sp>
        <p:nvSpPr>
          <p:cNvPr id="17" name="Rectangle 16">
            <a:extLst>
              <a:ext uri="{FF2B5EF4-FFF2-40B4-BE49-F238E27FC236}">
                <a16:creationId xmlns:a16="http://schemas.microsoft.com/office/drawing/2014/main" id="{BCB77B9C-FBD7-43E7-82EA-63BD8B19CF0F}"/>
              </a:ext>
            </a:extLst>
          </p:cNvPr>
          <p:cNvSpPr/>
          <p:nvPr/>
        </p:nvSpPr>
        <p:spPr>
          <a:xfrm>
            <a:off x="7003994" y="2891765"/>
            <a:ext cx="3718574" cy="168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5A664F6-8C62-46B1-BCF2-A9B5C2A225FC}"/>
              </a:ext>
            </a:extLst>
          </p:cNvPr>
          <p:cNvSpPr/>
          <p:nvPr/>
        </p:nvSpPr>
        <p:spPr>
          <a:xfrm>
            <a:off x="6294344" y="4898942"/>
            <a:ext cx="4020088" cy="168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0CC118C2-0C75-4B9F-A894-7E467826D7D3}"/>
              </a:ext>
            </a:extLst>
          </p:cNvPr>
          <p:cNvSpPr/>
          <p:nvPr/>
        </p:nvSpPr>
        <p:spPr>
          <a:xfrm>
            <a:off x="2228225" y="4905380"/>
            <a:ext cx="3718574" cy="168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0B790EB0-BE9C-4446-AD7E-E453279B7369}"/>
              </a:ext>
            </a:extLst>
          </p:cNvPr>
          <p:cNvSpPr txBox="1"/>
          <p:nvPr/>
        </p:nvSpPr>
        <p:spPr>
          <a:xfrm>
            <a:off x="7974371" y="2954522"/>
            <a:ext cx="4294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a:ea typeface="+mn-ea"/>
                <a:cs typeface="+mn-cs"/>
              </a:rPr>
              <a:t>Math Champions</a:t>
            </a:r>
          </a:p>
        </p:txBody>
      </p:sp>
      <p:sp>
        <p:nvSpPr>
          <p:cNvPr id="22" name="TextBox 21">
            <a:extLst>
              <a:ext uri="{FF2B5EF4-FFF2-40B4-BE49-F238E27FC236}">
                <a16:creationId xmlns:a16="http://schemas.microsoft.com/office/drawing/2014/main" id="{0D85B1F4-2F2D-41F0-96AD-413449CCF85F}"/>
              </a:ext>
            </a:extLst>
          </p:cNvPr>
          <p:cNvSpPr txBox="1"/>
          <p:nvPr/>
        </p:nvSpPr>
        <p:spPr>
          <a:xfrm>
            <a:off x="7677234" y="4927981"/>
            <a:ext cx="4294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a:ea typeface="+mn-ea"/>
                <a:cs typeface="+mn-cs"/>
              </a:rPr>
              <a:t>Resources</a:t>
            </a:r>
          </a:p>
        </p:txBody>
      </p:sp>
      <p:sp>
        <p:nvSpPr>
          <p:cNvPr id="23" name="TextBox 22">
            <a:extLst>
              <a:ext uri="{FF2B5EF4-FFF2-40B4-BE49-F238E27FC236}">
                <a16:creationId xmlns:a16="http://schemas.microsoft.com/office/drawing/2014/main" id="{CDCF017A-68EC-40B0-908C-7B378C5FFCF6}"/>
              </a:ext>
            </a:extLst>
          </p:cNvPr>
          <p:cNvSpPr txBox="1"/>
          <p:nvPr/>
        </p:nvSpPr>
        <p:spPr>
          <a:xfrm>
            <a:off x="2687535" y="5000461"/>
            <a:ext cx="4294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a:ea typeface="+mn-ea"/>
                <a:cs typeface="+mn-cs"/>
              </a:rPr>
              <a:t>Learning Commons Specialists</a:t>
            </a:r>
          </a:p>
        </p:txBody>
      </p:sp>
      <p:sp>
        <p:nvSpPr>
          <p:cNvPr id="24" name="TextBox 23">
            <a:extLst>
              <a:ext uri="{FF2B5EF4-FFF2-40B4-BE49-F238E27FC236}">
                <a16:creationId xmlns:a16="http://schemas.microsoft.com/office/drawing/2014/main" id="{5445C6C9-D270-4B3F-BE02-30DEAF226F1A}"/>
              </a:ext>
            </a:extLst>
          </p:cNvPr>
          <p:cNvSpPr txBox="1"/>
          <p:nvPr/>
        </p:nvSpPr>
        <p:spPr>
          <a:xfrm>
            <a:off x="7212134" y="3360940"/>
            <a:ext cx="34335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Math Peer Tutors work with students in Gateway Math courses to provide one-on-one assistance with students who need additional guidance.</a:t>
            </a:r>
          </a:p>
        </p:txBody>
      </p:sp>
      <p:sp>
        <p:nvSpPr>
          <p:cNvPr id="25" name="TextBox 24">
            <a:extLst>
              <a:ext uri="{FF2B5EF4-FFF2-40B4-BE49-F238E27FC236}">
                <a16:creationId xmlns:a16="http://schemas.microsoft.com/office/drawing/2014/main" id="{F3302618-97A5-4925-859D-4684C8E3EF30}"/>
              </a:ext>
            </a:extLst>
          </p:cNvPr>
          <p:cNvSpPr txBox="1"/>
          <p:nvPr/>
        </p:nvSpPr>
        <p:spPr>
          <a:xfrm>
            <a:off x="2389633" y="5385292"/>
            <a:ext cx="351003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Math and Writing tutors participate directly within the classroom environment. After the instructor presents the concepts, specialists work one-on-one or in small groups to practice the application.</a:t>
            </a:r>
          </a:p>
        </p:txBody>
      </p:sp>
      <p:sp>
        <p:nvSpPr>
          <p:cNvPr id="26" name="TextBox 25">
            <a:extLst>
              <a:ext uri="{FF2B5EF4-FFF2-40B4-BE49-F238E27FC236}">
                <a16:creationId xmlns:a16="http://schemas.microsoft.com/office/drawing/2014/main" id="{352A5626-8484-4757-B3A7-E91E639B22CB}"/>
              </a:ext>
            </a:extLst>
          </p:cNvPr>
          <p:cNvSpPr txBox="1"/>
          <p:nvPr/>
        </p:nvSpPr>
        <p:spPr>
          <a:xfrm>
            <a:off x="6554172" y="5208573"/>
            <a:ext cx="366904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white"/>
                </a:solidFill>
                <a:effectLst/>
                <a:uLnTx/>
                <a:uFillTx/>
                <a:latin typeface="Calibri"/>
                <a:ea typeface="+mn-ea"/>
                <a:cs typeface="+mn-cs"/>
              </a:rPr>
              <a:t>Study Edge: </a:t>
            </a:r>
            <a:r>
              <a:rPr kumimoji="0" lang="en-US" sz="1400" b="1" i="0" u="none" strike="noStrike" kern="1200" cap="none" spc="0" normalizeH="0" baseline="0" noProof="0" dirty="0">
                <a:ln>
                  <a:noFill/>
                </a:ln>
                <a:solidFill>
                  <a:prstClr val="white"/>
                </a:solidFill>
                <a:effectLst/>
                <a:uLnTx/>
                <a:uFillTx/>
                <a:latin typeface="Calibri"/>
                <a:ea typeface="+mn-ea"/>
                <a:cs typeface="+mn-cs"/>
              </a:rPr>
              <a:t>Provides engaging study expert-led videos, practice problems and tutoring. All material is prepared with direct faculty input to ensure students are receiving custom content. Material is perfectly aligned to students’ course syllabus</a:t>
            </a:r>
          </a:p>
        </p:txBody>
      </p:sp>
      <p:pic>
        <p:nvPicPr>
          <p:cNvPr id="27" name="Picture 26">
            <a:extLst>
              <a:ext uri="{FF2B5EF4-FFF2-40B4-BE49-F238E27FC236}">
                <a16:creationId xmlns:a16="http://schemas.microsoft.com/office/drawing/2014/main" id="{B1F1BEAC-6DC5-458F-8594-DBFCC28382E6}"/>
              </a:ext>
            </a:extLst>
          </p:cNvPr>
          <p:cNvPicPr>
            <a:picLocks noChangeAspect="1"/>
          </p:cNvPicPr>
          <p:nvPr/>
        </p:nvPicPr>
        <p:blipFill>
          <a:blip r:embed="rId3"/>
          <a:stretch>
            <a:fillRect/>
          </a:stretch>
        </p:blipFill>
        <p:spPr>
          <a:xfrm>
            <a:off x="5149769" y="2719095"/>
            <a:ext cx="1314213" cy="2074171"/>
          </a:xfrm>
          <a:prstGeom prst="rect">
            <a:avLst/>
          </a:prstGeom>
        </p:spPr>
      </p:pic>
    </p:spTree>
    <p:extLst>
      <p:ext uri="{BB962C8B-B14F-4D97-AF65-F5344CB8AC3E}">
        <p14:creationId xmlns:p14="http://schemas.microsoft.com/office/powerpoint/2010/main" val="31333423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9CF75A-1DEE-47E1-8EBC-CCCCE66D2610}"/>
              </a:ext>
            </a:extLst>
          </p:cNvPr>
          <p:cNvSpPr txBox="1"/>
          <p:nvPr/>
        </p:nvSpPr>
        <p:spPr>
          <a:xfrm>
            <a:off x="3352800" y="6223000"/>
            <a:ext cx="5435600" cy="5436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rPr>
              <a:t>Library Services Support</a:t>
            </a:r>
          </a:p>
        </p:txBody>
      </p:sp>
      <p:pic>
        <p:nvPicPr>
          <p:cNvPr id="23" name="Picture 22">
            <a:extLst>
              <a:ext uri="{FF2B5EF4-FFF2-40B4-BE49-F238E27FC236}">
                <a16:creationId xmlns:a16="http://schemas.microsoft.com/office/drawing/2014/main" id="{5925D452-4A9F-4FFA-AB81-2A5BF60310D5}"/>
              </a:ext>
            </a:extLst>
          </p:cNvPr>
          <p:cNvPicPr>
            <a:picLocks noChangeAspect="1"/>
          </p:cNvPicPr>
          <p:nvPr/>
        </p:nvPicPr>
        <p:blipFill rotWithShape="1">
          <a:blip r:embed="rId3">
            <a:extLst>
              <a:ext uri="{28A0092B-C50C-407E-A947-70E740481C1C}">
                <a14:useLocalDpi xmlns:a14="http://schemas.microsoft.com/office/drawing/2010/main" val="0"/>
              </a:ext>
            </a:extLst>
          </a:blip>
          <a:srcRect t="25535"/>
          <a:stretch/>
        </p:blipFill>
        <p:spPr>
          <a:xfrm>
            <a:off x="0" y="17440"/>
            <a:ext cx="12192000" cy="6810577"/>
          </a:xfrm>
          <a:prstGeom prst="rect">
            <a:avLst/>
          </a:prstGeom>
        </p:spPr>
      </p:pic>
      <p:sp>
        <p:nvSpPr>
          <p:cNvPr id="11" name="Text Placeholder 4">
            <a:extLst>
              <a:ext uri="{FF2B5EF4-FFF2-40B4-BE49-F238E27FC236}">
                <a16:creationId xmlns:a16="http://schemas.microsoft.com/office/drawing/2014/main" id="{7774A2B3-2217-41BB-94CD-C4F045B484FE}"/>
              </a:ext>
            </a:extLst>
          </p:cNvPr>
          <p:cNvSpPr txBox="1">
            <a:spLocks/>
          </p:cNvSpPr>
          <p:nvPr/>
        </p:nvSpPr>
        <p:spPr>
          <a:xfrm>
            <a:off x="3925893" y="1105842"/>
            <a:ext cx="4120505" cy="1819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667" b="1" i="0" u="none" strike="noStrike" kern="1200" cap="none" spc="0" normalizeH="0" baseline="0" noProof="0" dirty="0">
                <a:ln>
                  <a:noFill/>
                </a:ln>
                <a:solidFill>
                  <a:srgbClr val="002060"/>
                </a:solidFill>
                <a:effectLst/>
                <a:uLnTx/>
                <a:uFillTx/>
                <a:latin typeface="Calibri"/>
                <a:ea typeface="+mn-ea"/>
                <a:cs typeface="+mn-cs"/>
              </a:rPr>
              <a:t>      </a:t>
            </a:r>
          </a:p>
        </p:txBody>
      </p:sp>
      <p:sp>
        <p:nvSpPr>
          <p:cNvPr id="10" name="TextBox 9">
            <a:extLst>
              <a:ext uri="{FF2B5EF4-FFF2-40B4-BE49-F238E27FC236}">
                <a16:creationId xmlns:a16="http://schemas.microsoft.com/office/drawing/2014/main" id="{DB4B18A3-7462-467C-83A8-916418FAB34A}"/>
              </a:ext>
            </a:extLst>
          </p:cNvPr>
          <p:cNvSpPr txBox="1"/>
          <p:nvPr/>
        </p:nvSpPr>
        <p:spPr>
          <a:xfrm>
            <a:off x="0" y="0"/>
            <a:ext cx="12192000" cy="584775"/>
          </a:xfrm>
          <a:prstGeom prst="rect">
            <a:avLst/>
          </a:prstGeom>
          <a:solidFill>
            <a:srgbClr val="002060"/>
          </a:solid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FTIC Course Success Rates</a:t>
            </a:r>
          </a:p>
        </p:txBody>
      </p:sp>
      <p:sp>
        <p:nvSpPr>
          <p:cNvPr id="5" name="Rectangle 1">
            <a:extLst>
              <a:ext uri="{FF2B5EF4-FFF2-40B4-BE49-F238E27FC236}">
                <a16:creationId xmlns:a16="http://schemas.microsoft.com/office/drawing/2014/main" id="{FB69CF93-B304-455C-92EF-6160B88ECE92}"/>
              </a:ext>
            </a:extLst>
          </p:cNvPr>
          <p:cNvSpPr>
            <a:spLocks noChangeArrowheads="1"/>
          </p:cNvSpPr>
          <p:nvPr/>
        </p:nvSpPr>
        <p:spPr bwMode="auto">
          <a:xfrm>
            <a:off x="4421414" y="423393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3931EF26-5BAD-4952-9DFC-41C3779637E6}"/>
              </a:ext>
            </a:extLst>
          </p:cNvPr>
          <p:cNvGraphicFramePr>
            <a:graphicFrameLocks noGrp="1"/>
          </p:cNvGraphicFramePr>
          <p:nvPr>
            <p:extLst>
              <p:ext uri="{D42A27DB-BD31-4B8C-83A1-F6EECF244321}">
                <p14:modId xmlns:p14="http://schemas.microsoft.com/office/powerpoint/2010/main" val="2202686499"/>
              </p:ext>
            </p:extLst>
          </p:nvPr>
        </p:nvGraphicFramePr>
        <p:xfrm>
          <a:off x="0" y="602215"/>
          <a:ext cx="12192001" cy="6094417"/>
        </p:xfrm>
        <a:graphic>
          <a:graphicData uri="http://schemas.openxmlformats.org/drawingml/2006/table">
            <a:tbl>
              <a:tblPr firstRow="1" firstCol="1" bandRow="1">
                <a:tableStyleId>{5C22544A-7EE6-4342-B048-85BDC9FD1C3A}</a:tableStyleId>
              </a:tblPr>
              <a:tblGrid>
                <a:gridCol w="2227634">
                  <a:extLst>
                    <a:ext uri="{9D8B030D-6E8A-4147-A177-3AD203B41FA5}">
                      <a16:colId xmlns:a16="http://schemas.microsoft.com/office/drawing/2014/main" val="2120826739"/>
                    </a:ext>
                  </a:extLst>
                </a:gridCol>
                <a:gridCol w="3429842">
                  <a:extLst>
                    <a:ext uri="{9D8B030D-6E8A-4147-A177-3AD203B41FA5}">
                      <a16:colId xmlns:a16="http://schemas.microsoft.com/office/drawing/2014/main" val="389411812"/>
                    </a:ext>
                  </a:extLst>
                </a:gridCol>
                <a:gridCol w="4117793">
                  <a:extLst>
                    <a:ext uri="{9D8B030D-6E8A-4147-A177-3AD203B41FA5}">
                      <a16:colId xmlns:a16="http://schemas.microsoft.com/office/drawing/2014/main" val="2030968116"/>
                    </a:ext>
                  </a:extLst>
                </a:gridCol>
                <a:gridCol w="2416732">
                  <a:extLst>
                    <a:ext uri="{9D8B030D-6E8A-4147-A177-3AD203B41FA5}">
                      <a16:colId xmlns:a16="http://schemas.microsoft.com/office/drawing/2014/main" val="1436767131"/>
                    </a:ext>
                  </a:extLst>
                </a:gridCol>
              </a:tblGrid>
              <a:tr h="870631">
                <a:tc gridSpan="4">
                  <a:txBody>
                    <a:bodyPr/>
                    <a:lstStyle/>
                    <a:p>
                      <a:pPr marL="0" marR="0" algn="l">
                        <a:spcBef>
                          <a:spcPts val="0"/>
                        </a:spcBef>
                        <a:spcAft>
                          <a:spcPts val="0"/>
                        </a:spcAft>
                      </a:pPr>
                      <a:r>
                        <a:rPr lang="en-US" sz="3200" dirty="0">
                          <a:solidFill>
                            <a:srgbClr val="FFC000"/>
                          </a:solidFill>
                          <a:effectLst/>
                        </a:rPr>
                        <a:t>                                                                 Fall Success Rates</a:t>
                      </a:r>
                      <a:endParaRPr lang="en-US" sz="3200" dirty="0">
                        <a:solidFill>
                          <a:srgbClr val="FFC000"/>
                        </a:solidFill>
                        <a:effectLst/>
                        <a:latin typeface="Calibri" panose="020F0502020204030204" pitchFamily="34" charset="0"/>
                        <a:ea typeface="Calibri" panose="020F0502020204030204" pitchFamily="34"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7970995"/>
                  </a:ext>
                </a:extLst>
              </a:tr>
              <a:tr h="870631">
                <a:tc>
                  <a:txBody>
                    <a:bodyPr/>
                    <a:lstStyle/>
                    <a:p>
                      <a:pPr marL="0" marR="0" algn="ctr">
                        <a:spcBef>
                          <a:spcPts val="0"/>
                        </a:spcBef>
                        <a:spcAft>
                          <a:spcPts val="0"/>
                        </a:spcAft>
                      </a:pPr>
                      <a:r>
                        <a:rPr lang="en-US" sz="2400" dirty="0">
                          <a:effectLst/>
                        </a:rPr>
                        <a:t>FTIC</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1" dirty="0">
                          <a:effectLst/>
                          <a:latin typeface="Calibri" panose="020F0502020204030204" pitchFamily="34" charset="0"/>
                          <a:ea typeface="Calibri" panose="020F0502020204030204" pitchFamily="34" charset="0"/>
                        </a:rPr>
                        <a:t>Fall 2018</a:t>
                      </a:r>
                    </a:p>
                  </a:txBody>
                  <a:tcPr marL="68580" marR="68580" marT="0" marB="0" anchor="b"/>
                </a:tc>
                <a:tc>
                  <a:txBody>
                    <a:bodyPr/>
                    <a:lstStyle/>
                    <a:p>
                      <a:pPr marL="0" marR="0" algn="ctr">
                        <a:spcBef>
                          <a:spcPts val="0"/>
                        </a:spcBef>
                        <a:spcAft>
                          <a:spcPts val="0"/>
                        </a:spcAft>
                      </a:pPr>
                      <a:r>
                        <a:rPr lang="en-US" sz="2400" b="1" dirty="0">
                          <a:effectLst/>
                        </a:rPr>
                        <a:t>Fall 2019</a:t>
                      </a:r>
                      <a:endParaRPr lang="en-US" sz="2400" b="1"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1" dirty="0">
                          <a:effectLst/>
                        </a:rPr>
                        <a:t>Fall 2020</a:t>
                      </a:r>
                      <a:endParaRPr lang="en-US" sz="2400" b="1"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393459355"/>
                  </a:ext>
                </a:extLst>
              </a:tr>
              <a:tr h="870631">
                <a:tc>
                  <a:txBody>
                    <a:bodyPr/>
                    <a:lstStyle/>
                    <a:p>
                      <a:pPr marL="0" marR="0" algn="ctr">
                        <a:spcBef>
                          <a:spcPts val="0"/>
                        </a:spcBef>
                        <a:spcAft>
                          <a:spcPts val="0"/>
                        </a:spcAft>
                      </a:pPr>
                      <a:r>
                        <a:rPr lang="en-US" sz="2400" dirty="0">
                          <a:effectLst/>
                        </a:rPr>
                        <a:t>Overall</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rPr>
                        <a:t>72.0%</a:t>
                      </a:r>
                    </a:p>
                  </a:txBody>
                  <a:tcPr marL="68580" marR="68580" marT="0" marB="0" anchor="b"/>
                </a:tc>
                <a:tc>
                  <a:txBody>
                    <a:bodyPr/>
                    <a:lstStyle/>
                    <a:p>
                      <a:pPr marL="0" marR="0" algn="ctr">
                        <a:spcBef>
                          <a:spcPts val="0"/>
                        </a:spcBef>
                        <a:spcAft>
                          <a:spcPts val="0"/>
                        </a:spcAft>
                      </a:pPr>
                      <a:r>
                        <a:rPr lang="en-US" sz="2400" dirty="0">
                          <a:effectLst/>
                        </a:rPr>
                        <a:t>70.3%</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1" dirty="0">
                          <a:solidFill>
                            <a:srgbClr val="00B050"/>
                          </a:solidFill>
                          <a:effectLst/>
                        </a:rPr>
                        <a:t>78.9%</a:t>
                      </a:r>
                      <a:endParaRPr lang="en-US"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544257279"/>
                  </a:ext>
                </a:extLst>
              </a:tr>
              <a:tr h="870631">
                <a:tc>
                  <a:txBody>
                    <a:bodyPr/>
                    <a:lstStyle/>
                    <a:p>
                      <a:pPr marL="0" marR="0" algn="ctr">
                        <a:spcBef>
                          <a:spcPts val="0"/>
                        </a:spcBef>
                        <a:spcAft>
                          <a:spcPts val="0"/>
                        </a:spcAft>
                      </a:pPr>
                      <a:r>
                        <a:rPr lang="en-US" sz="2400" dirty="0">
                          <a:effectLst/>
                        </a:rPr>
                        <a:t>Black</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rPr>
                        <a:t>56.0%</a:t>
                      </a:r>
                    </a:p>
                  </a:txBody>
                  <a:tcPr marL="68580" marR="68580" marT="0" marB="0" anchor="b"/>
                </a:tc>
                <a:tc>
                  <a:txBody>
                    <a:bodyPr/>
                    <a:lstStyle/>
                    <a:p>
                      <a:pPr marL="0" marR="0" algn="ctr">
                        <a:spcBef>
                          <a:spcPts val="0"/>
                        </a:spcBef>
                        <a:spcAft>
                          <a:spcPts val="0"/>
                        </a:spcAft>
                      </a:pPr>
                      <a:r>
                        <a:rPr lang="en-US" sz="2400" dirty="0">
                          <a:effectLst/>
                        </a:rPr>
                        <a:t>56.8%</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1" dirty="0">
                          <a:solidFill>
                            <a:srgbClr val="00B050"/>
                          </a:solidFill>
                          <a:effectLst/>
                        </a:rPr>
                        <a:t>61.8%</a:t>
                      </a:r>
                      <a:endParaRPr lang="en-US"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764752062"/>
                  </a:ext>
                </a:extLst>
              </a:tr>
              <a:tr h="870631">
                <a:tc>
                  <a:txBody>
                    <a:bodyPr/>
                    <a:lstStyle/>
                    <a:p>
                      <a:pPr marL="0" marR="0" algn="ctr">
                        <a:spcBef>
                          <a:spcPts val="0"/>
                        </a:spcBef>
                        <a:spcAft>
                          <a:spcPts val="0"/>
                        </a:spcAft>
                      </a:pPr>
                      <a:r>
                        <a:rPr lang="en-US" sz="2400" dirty="0">
                          <a:effectLst/>
                        </a:rPr>
                        <a:t>Hispanic</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rPr>
                        <a:t>78.0%</a:t>
                      </a:r>
                    </a:p>
                  </a:txBody>
                  <a:tcPr marL="68580" marR="68580" marT="0" marB="0" anchor="b"/>
                </a:tc>
                <a:tc>
                  <a:txBody>
                    <a:bodyPr/>
                    <a:lstStyle/>
                    <a:p>
                      <a:pPr marL="0" marR="0" algn="ctr">
                        <a:spcBef>
                          <a:spcPts val="0"/>
                        </a:spcBef>
                        <a:spcAft>
                          <a:spcPts val="0"/>
                        </a:spcAft>
                      </a:pPr>
                      <a:r>
                        <a:rPr lang="en-US" sz="2400" dirty="0">
                          <a:effectLst/>
                        </a:rPr>
                        <a:t>75.7%</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1" dirty="0">
                          <a:solidFill>
                            <a:srgbClr val="00B050"/>
                          </a:solidFill>
                          <a:effectLst/>
                        </a:rPr>
                        <a:t>80.2%</a:t>
                      </a:r>
                      <a:endParaRPr lang="en-US"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4051105101"/>
                  </a:ext>
                </a:extLst>
              </a:tr>
              <a:tr h="870631">
                <a:tc>
                  <a:txBody>
                    <a:bodyPr/>
                    <a:lstStyle/>
                    <a:p>
                      <a:pPr marL="0" marR="0" algn="ctr">
                        <a:spcBef>
                          <a:spcPts val="0"/>
                        </a:spcBef>
                        <a:spcAft>
                          <a:spcPts val="0"/>
                        </a:spcAft>
                      </a:pPr>
                      <a:r>
                        <a:rPr lang="en-US" sz="2400" dirty="0">
                          <a:effectLst/>
                        </a:rPr>
                        <a:t>White  </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rPr>
                        <a:t>79.0%</a:t>
                      </a:r>
                    </a:p>
                  </a:txBody>
                  <a:tcPr marL="68580" marR="68580" marT="0" marB="0" anchor="b"/>
                </a:tc>
                <a:tc>
                  <a:txBody>
                    <a:bodyPr/>
                    <a:lstStyle/>
                    <a:p>
                      <a:pPr marL="0" marR="0" algn="ctr">
                        <a:spcBef>
                          <a:spcPts val="0"/>
                        </a:spcBef>
                        <a:spcAft>
                          <a:spcPts val="0"/>
                        </a:spcAft>
                      </a:pPr>
                      <a:r>
                        <a:rPr lang="en-US" sz="2400" dirty="0">
                          <a:effectLst/>
                        </a:rPr>
                        <a:t>77.0%</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1" dirty="0">
                          <a:solidFill>
                            <a:srgbClr val="00B050"/>
                          </a:solidFill>
                          <a:effectLst/>
                        </a:rPr>
                        <a:t>83.8%</a:t>
                      </a:r>
                      <a:endParaRPr lang="en-US"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90914887"/>
                  </a:ext>
                </a:extLst>
              </a:tr>
              <a:tr h="870631">
                <a:tc>
                  <a:txBody>
                    <a:bodyPr/>
                    <a:lstStyle/>
                    <a:p>
                      <a:pPr marL="0" marR="0" algn="ctr">
                        <a:spcBef>
                          <a:spcPts val="0"/>
                        </a:spcBef>
                        <a:spcAft>
                          <a:spcPts val="0"/>
                        </a:spcAft>
                      </a:pPr>
                      <a:r>
                        <a:rPr lang="en-US" sz="2400" dirty="0">
                          <a:effectLst/>
                        </a:rPr>
                        <a:t>Other</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rPr>
                        <a:t>76.0%</a:t>
                      </a:r>
                    </a:p>
                  </a:txBody>
                  <a:tcPr marL="68580" marR="68580" marT="0" marB="0" anchor="b"/>
                </a:tc>
                <a:tc>
                  <a:txBody>
                    <a:bodyPr/>
                    <a:lstStyle/>
                    <a:p>
                      <a:pPr marL="0" marR="0" algn="ctr">
                        <a:spcBef>
                          <a:spcPts val="0"/>
                        </a:spcBef>
                        <a:spcAft>
                          <a:spcPts val="0"/>
                        </a:spcAft>
                      </a:pPr>
                      <a:r>
                        <a:rPr lang="en-US" sz="2400" dirty="0">
                          <a:effectLst/>
                        </a:rPr>
                        <a:t>71.5%</a:t>
                      </a:r>
                      <a:endParaRPr lang="en-US" sz="24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1" dirty="0">
                          <a:solidFill>
                            <a:srgbClr val="00B050"/>
                          </a:solidFill>
                          <a:effectLst/>
                        </a:rPr>
                        <a:t>74.4%</a:t>
                      </a:r>
                      <a:endParaRPr lang="en-US" sz="2400" b="1" dirty="0">
                        <a:solidFill>
                          <a:srgbClr val="00B050"/>
                        </a:solidFill>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662708633"/>
                  </a:ext>
                </a:extLst>
              </a:tr>
            </a:tbl>
          </a:graphicData>
        </a:graphic>
      </p:graphicFrame>
    </p:spTree>
    <p:extLst>
      <p:ext uri="{BB962C8B-B14F-4D97-AF65-F5344CB8AC3E}">
        <p14:creationId xmlns:p14="http://schemas.microsoft.com/office/powerpoint/2010/main" val="30246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id="{10AE42C6-03AC-489A-AA1C-25FF246FC333}"/>
              </a:ext>
            </a:extLst>
          </p:cNvPr>
          <p:cNvSpPr/>
          <p:nvPr/>
        </p:nvSpPr>
        <p:spPr>
          <a:xfrm>
            <a:off x="0" y="6220"/>
            <a:ext cx="12192000" cy="984380"/>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8" name="Rectangle 7"/>
          <p:cNvSpPr/>
          <p:nvPr/>
        </p:nvSpPr>
        <p:spPr>
          <a:xfrm>
            <a:off x="1100564" y="113689"/>
            <a:ext cx="10447157" cy="76944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w="11430"/>
                <a:solidFill>
                  <a:prstClr val="white"/>
                </a:solidFill>
                <a:effectLst>
                  <a:outerShdw blurRad="25400" algn="tl" rotWithShape="0">
                    <a:srgbClr val="000000">
                      <a:alpha val="43000"/>
                    </a:srgbClr>
                  </a:outerShdw>
                </a:effectLst>
                <a:uLnTx/>
                <a:uFillTx/>
                <a:latin typeface="Garamond" pitchFamily="18" charset="0"/>
                <a:ea typeface="+mn-ea"/>
                <a:cs typeface="+mn-cs"/>
              </a:rPr>
              <a:t>Conclusions and Recommendations</a:t>
            </a:r>
          </a:p>
        </p:txBody>
      </p:sp>
      <p:sp>
        <p:nvSpPr>
          <p:cNvPr id="2" name="Flowchart: Connector 1">
            <a:extLst>
              <a:ext uri="{FF2B5EF4-FFF2-40B4-BE49-F238E27FC236}">
                <a16:creationId xmlns:a16="http://schemas.microsoft.com/office/drawing/2014/main" id="{16FF9FCE-3442-412B-9692-E5825ACF6BC8}"/>
              </a:ext>
            </a:extLst>
          </p:cNvPr>
          <p:cNvSpPr/>
          <p:nvPr/>
        </p:nvSpPr>
        <p:spPr>
          <a:xfrm>
            <a:off x="229968" y="4851248"/>
            <a:ext cx="1735717" cy="180689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Process 6">
            <a:extLst>
              <a:ext uri="{FF2B5EF4-FFF2-40B4-BE49-F238E27FC236}">
                <a16:creationId xmlns:a16="http://schemas.microsoft.com/office/drawing/2014/main" id="{C4FF2E00-A47E-46E6-8E0F-98D3D662F13D}"/>
              </a:ext>
            </a:extLst>
          </p:cNvPr>
          <p:cNvSpPr/>
          <p:nvPr/>
        </p:nvSpPr>
        <p:spPr>
          <a:xfrm>
            <a:off x="0" y="6196841"/>
            <a:ext cx="12192000" cy="595456"/>
          </a:xfrm>
          <a:prstGeom prst="flowChartProcess">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7375D"/>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C2C37E7A-2DA1-4FDF-9CBF-9A278844EE45}"/>
              </a:ext>
            </a:extLst>
          </p:cNvPr>
          <p:cNvSpPr txBox="1">
            <a:spLocks/>
          </p:cNvSpPr>
          <p:nvPr/>
        </p:nvSpPr>
        <p:spPr>
          <a:xfrm>
            <a:off x="618727" y="1341485"/>
            <a:ext cx="10604010" cy="452286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arenR"/>
              <a:tabLst/>
              <a:defRPr/>
            </a:pPr>
            <a:r>
              <a:rPr kumimoji="0" lang="en-US" sz="2400" i="0" u="none" strike="noStrike" kern="1200" cap="none" spc="0" normalizeH="0" baseline="0" noProof="0" dirty="0">
                <a:ln>
                  <a:noFill/>
                </a:ln>
                <a:solidFill>
                  <a:sysClr val="windowText" lastClr="000000"/>
                </a:solidFill>
                <a:effectLst/>
                <a:uLnTx/>
                <a:uFillTx/>
                <a:latin typeface="Garamond" panose="02020404030301010803" pitchFamily="18" charset="0"/>
              </a:rPr>
              <a:t>Faculty and Staff must have a </a:t>
            </a:r>
            <a:r>
              <a:rPr kumimoji="0" lang="en-US" sz="2400" b="1" i="0" u="none" strike="noStrike" kern="1200" cap="none" spc="0" normalizeH="0" baseline="0" noProof="0" dirty="0">
                <a:ln>
                  <a:noFill/>
                </a:ln>
                <a:solidFill>
                  <a:sysClr val="windowText" lastClr="000000"/>
                </a:solidFill>
                <a:effectLst/>
                <a:uLnTx/>
                <a:uFillTx/>
                <a:latin typeface="Garamond" panose="02020404030301010803" pitchFamily="18" charset="0"/>
              </a:rPr>
              <a:t>sense</a:t>
            </a:r>
            <a:r>
              <a:rPr kumimoji="0" lang="en-US" sz="2400" b="1" i="0" u="none" strike="noStrike" kern="1200" cap="none" spc="0" normalizeH="0" noProof="0" dirty="0">
                <a:ln>
                  <a:noFill/>
                </a:ln>
                <a:solidFill>
                  <a:sysClr val="windowText" lastClr="000000"/>
                </a:solidFill>
                <a:effectLst/>
                <a:uLnTx/>
                <a:uFillTx/>
                <a:latin typeface="Garamond" panose="02020404030301010803" pitchFamily="18" charset="0"/>
              </a:rPr>
              <a:t> of ownership </a:t>
            </a:r>
            <a:r>
              <a:rPr kumimoji="0" lang="en-US" sz="2400" i="0" u="none" strike="noStrike" kern="1200" cap="none" spc="0" normalizeH="0" noProof="0" dirty="0">
                <a:ln>
                  <a:noFill/>
                </a:ln>
                <a:solidFill>
                  <a:sysClr val="windowText" lastClr="000000"/>
                </a:solidFill>
                <a:effectLst/>
                <a:uLnTx/>
                <a:uFillTx/>
                <a:latin typeface="Garamond" panose="02020404030301010803" pitchFamily="18" charset="0"/>
              </a:rPr>
              <a:t>throughout the redesign process.</a:t>
            </a:r>
          </a:p>
          <a:p>
            <a:pPr marL="457200" marR="0" lvl="0" indent="-457200" algn="l" defTabSz="914400" rtl="0" eaLnBrk="1" fontAlgn="auto" latinLnBrk="0" hangingPunct="1">
              <a:lnSpc>
                <a:spcPct val="90000"/>
              </a:lnSpc>
              <a:spcBef>
                <a:spcPts val="1000"/>
              </a:spcBef>
              <a:spcAft>
                <a:spcPts val="0"/>
              </a:spcAft>
              <a:buClrTx/>
              <a:buSzTx/>
              <a:buFont typeface="+mj-lt"/>
              <a:buAutoNum type="arabicParenR"/>
              <a:tabLst/>
              <a:defRPr/>
            </a:pPr>
            <a:r>
              <a:rPr kumimoji="0" lang="en-US" sz="2400" b="0" i="0" u="none" strike="noStrike" kern="1200" cap="none" spc="0" normalizeH="0" baseline="0" noProof="0" dirty="0">
                <a:ln>
                  <a:noFill/>
                </a:ln>
                <a:solidFill>
                  <a:sysClr val="windowText" lastClr="000000"/>
                </a:solidFill>
                <a:effectLst/>
                <a:uLnTx/>
                <a:uFillTx/>
                <a:latin typeface="Garamond" panose="02020404030301010803" pitchFamily="18" charset="0"/>
              </a:rPr>
              <a:t>Students must know their purpose and answer the </a:t>
            </a:r>
            <a:r>
              <a:rPr kumimoji="0" lang="en-US" sz="2400" b="1" i="0" u="none" strike="noStrike" kern="1200" cap="none" spc="0" normalizeH="0" baseline="0" noProof="0" dirty="0">
                <a:ln>
                  <a:noFill/>
                </a:ln>
                <a:solidFill>
                  <a:sysClr val="windowText" lastClr="000000"/>
                </a:solidFill>
                <a:effectLst/>
                <a:uLnTx/>
                <a:uFillTx/>
                <a:latin typeface="Garamond" panose="02020404030301010803" pitchFamily="18" charset="0"/>
              </a:rPr>
              <a:t>“Education for What?” </a:t>
            </a:r>
            <a:r>
              <a:rPr kumimoji="0" lang="en-US" sz="2400" b="0" i="0" u="none" strike="noStrike" kern="1200" cap="none" spc="0" normalizeH="0" baseline="0" noProof="0" dirty="0">
                <a:ln>
                  <a:noFill/>
                </a:ln>
                <a:solidFill>
                  <a:sysClr val="windowText" lastClr="000000"/>
                </a:solidFill>
                <a:effectLst/>
                <a:uLnTx/>
                <a:uFillTx/>
                <a:latin typeface="Garamond" panose="02020404030301010803" pitchFamily="18" charset="0"/>
              </a:rPr>
              <a:t>question. </a:t>
            </a:r>
          </a:p>
          <a:p>
            <a:pPr marL="457200" marR="0" lvl="0" indent="-457200" algn="l" defTabSz="914400" rtl="0" eaLnBrk="1" fontAlgn="auto" latinLnBrk="0" hangingPunct="1">
              <a:lnSpc>
                <a:spcPct val="90000"/>
              </a:lnSpc>
              <a:spcBef>
                <a:spcPts val="1000"/>
              </a:spcBef>
              <a:spcAft>
                <a:spcPts val="0"/>
              </a:spcAft>
              <a:buClrTx/>
              <a:buSzTx/>
              <a:buFont typeface="+mj-lt"/>
              <a:buAutoNum type="arabicParenR"/>
              <a:tabLst/>
              <a:defRPr/>
            </a:pPr>
            <a:r>
              <a:rPr kumimoji="0" lang="en-US" sz="2400" b="0" i="0" u="none" strike="noStrike" kern="1200" cap="none" spc="0" normalizeH="0" baseline="0" noProof="0" dirty="0">
                <a:ln>
                  <a:noFill/>
                </a:ln>
                <a:solidFill>
                  <a:sysClr val="windowText" lastClr="000000"/>
                </a:solidFill>
                <a:effectLst/>
                <a:uLnTx/>
                <a:uFillTx/>
                <a:latin typeface="Garamond" panose="02020404030301010803" pitchFamily="18" charset="0"/>
              </a:rPr>
              <a:t>Both faculty and student </a:t>
            </a:r>
            <a:r>
              <a:rPr kumimoji="0" lang="en-US" sz="2400" b="1" i="0" u="none" strike="noStrike" kern="1200" cap="none" spc="0" normalizeH="0" baseline="0" noProof="0" dirty="0">
                <a:ln>
                  <a:noFill/>
                </a:ln>
                <a:solidFill>
                  <a:sysClr val="windowText" lastClr="000000"/>
                </a:solidFill>
                <a:effectLst/>
                <a:uLnTx/>
                <a:uFillTx/>
                <a:latin typeface="Garamond" panose="02020404030301010803" pitchFamily="18" charset="0"/>
              </a:rPr>
              <a:t>mindset</a:t>
            </a:r>
            <a:r>
              <a:rPr kumimoji="0" lang="en-US" sz="2400" b="0" i="0" u="none" strike="noStrike" kern="1200" cap="none" spc="0" normalizeH="0" baseline="0" noProof="0" dirty="0">
                <a:ln>
                  <a:noFill/>
                </a:ln>
                <a:solidFill>
                  <a:sysClr val="windowText" lastClr="000000"/>
                </a:solidFill>
                <a:effectLst/>
                <a:uLnTx/>
                <a:uFillTx/>
                <a:latin typeface="Garamond" panose="02020404030301010803" pitchFamily="18" charset="0"/>
              </a:rPr>
              <a:t> and </a:t>
            </a:r>
            <a:r>
              <a:rPr kumimoji="0" lang="en-US" sz="2400" b="1" i="0" u="none" strike="noStrike" kern="1200" cap="none" spc="0" normalizeH="0" baseline="0" noProof="0" dirty="0">
                <a:ln>
                  <a:noFill/>
                </a:ln>
                <a:solidFill>
                  <a:sysClr val="windowText" lastClr="000000"/>
                </a:solidFill>
                <a:effectLst/>
                <a:uLnTx/>
                <a:uFillTx/>
                <a:latin typeface="Garamond" panose="02020404030301010803" pitchFamily="18" charset="0"/>
              </a:rPr>
              <a:t>perceptions</a:t>
            </a:r>
            <a:r>
              <a:rPr kumimoji="0" lang="en-US" sz="2400" b="0" i="0" u="none" strike="noStrike" kern="1200" cap="none" spc="0" normalizeH="0" baseline="0" noProof="0" dirty="0">
                <a:ln>
                  <a:noFill/>
                </a:ln>
                <a:solidFill>
                  <a:sysClr val="windowText" lastClr="000000"/>
                </a:solidFill>
                <a:effectLst/>
                <a:uLnTx/>
                <a:uFillTx/>
                <a:latin typeface="Garamond" panose="02020404030301010803" pitchFamily="18" charset="0"/>
              </a:rPr>
              <a:t> impact performance.</a:t>
            </a:r>
          </a:p>
          <a:p>
            <a:pPr marL="457200" lvl="0" indent="-457200">
              <a:buFont typeface="+mj-lt"/>
              <a:buAutoNum type="arabicParenR"/>
              <a:defRPr/>
            </a:pPr>
            <a:r>
              <a:rPr lang="en-US" sz="2400" dirty="0">
                <a:solidFill>
                  <a:sysClr val="windowText" lastClr="000000"/>
                </a:solidFill>
                <a:latin typeface="Garamond" panose="02020404030301010803" pitchFamily="18" charset="0"/>
              </a:rPr>
              <a:t>Students who succeed have a </a:t>
            </a:r>
            <a:r>
              <a:rPr lang="en-US" sz="2400" b="1" dirty="0">
                <a:solidFill>
                  <a:sysClr val="windowText" lastClr="000000"/>
                </a:solidFill>
                <a:latin typeface="Garamond" panose="02020404030301010803" pitchFamily="18" charset="0"/>
              </a:rPr>
              <a:t>sense of belonging, know their purpose, </a:t>
            </a:r>
            <a:r>
              <a:rPr lang="en-US" sz="2400" dirty="0">
                <a:solidFill>
                  <a:sysClr val="windowText" lastClr="000000"/>
                </a:solidFill>
                <a:latin typeface="Garamond" panose="02020404030301010803" pitchFamily="18" charset="0"/>
              </a:rPr>
              <a:t>and have the </a:t>
            </a:r>
            <a:r>
              <a:rPr lang="en-US" sz="2400" b="1" dirty="0">
                <a:solidFill>
                  <a:sysClr val="windowText" lastClr="000000"/>
                </a:solidFill>
                <a:latin typeface="Garamond" panose="02020404030301010803" pitchFamily="18" charset="0"/>
              </a:rPr>
              <a:t>needed tools </a:t>
            </a:r>
            <a:r>
              <a:rPr lang="en-US" sz="2400" dirty="0">
                <a:solidFill>
                  <a:sysClr val="windowText" lastClr="000000"/>
                </a:solidFill>
                <a:latin typeface="Garamond" panose="02020404030301010803" pitchFamily="18" charset="0"/>
              </a:rPr>
              <a:t>to know how to navigate the system.</a:t>
            </a:r>
          </a:p>
          <a:p>
            <a:pPr marL="457200" marR="0" lvl="0" indent="-457200" algn="l" defTabSz="914400" rtl="0" eaLnBrk="1" fontAlgn="auto" latinLnBrk="0" hangingPunct="1">
              <a:lnSpc>
                <a:spcPct val="90000"/>
              </a:lnSpc>
              <a:spcBef>
                <a:spcPts val="1000"/>
              </a:spcBef>
              <a:spcAft>
                <a:spcPts val="0"/>
              </a:spcAft>
              <a:buClrTx/>
              <a:buSzTx/>
              <a:buFont typeface="+mj-lt"/>
              <a:buAutoNum type="arabicParenR"/>
              <a:tabLst/>
              <a:defRPr/>
            </a:pPr>
            <a:r>
              <a:rPr kumimoji="0" lang="en-US" sz="2400" b="0" i="0" u="none" strike="noStrike" kern="1200" cap="none" spc="0" normalizeH="0" baseline="0" noProof="0" dirty="0">
                <a:ln>
                  <a:noFill/>
                </a:ln>
                <a:solidFill>
                  <a:sysClr val="windowText" lastClr="000000"/>
                </a:solidFill>
                <a:effectLst/>
                <a:uLnTx/>
                <a:uFillTx/>
                <a:latin typeface="Garamond" panose="02020404030301010803" pitchFamily="18" charset="0"/>
              </a:rPr>
              <a:t>Colleges must </a:t>
            </a:r>
            <a:r>
              <a:rPr kumimoji="0" lang="en-US" sz="2400" b="1" i="0" u="none" strike="noStrike" kern="1200" cap="none" spc="0" normalizeH="0" baseline="0" noProof="0" dirty="0">
                <a:ln>
                  <a:noFill/>
                </a:ln>
                <a:solidFill>
                  <a:sysClr val="windowText" lastClr="000000"/>
                </a:solidFill>
                <a:effectLst/>
                <a:uLnTx/>
                <a:uFillTx/>
                <a:latin typeface="Garamond" panose="02020404030301010803" pitchFamily="18" charset="0"/>
              </a:rPr>
              <a:t>proactively collate data and assess </a:t>
            </a:r>
            <a:r>
              <a:rPr kumimoji="0" lang="en-US" sz="2400" b="0" i="0" u="none" strike="noStrike" kern="1200" cap="none" spc="0" normalizeH="0" baseline="0" noProof="0" dirty="0">
                <a:ln>
                  <a:noFill/>
                </a:ln>
                <a:solidFill>
                  <a:sysClr val="windowText" lastClr="000000"/>
                </a:solidFill>
                <a:effectLst/>
                <a:uLnTx/>
                <a:uFillTx/>
                <a:latin typeface="Garamond" panose="02020404030301010803" pitchFamily="18" charset="0"/>
              </a:rPr>
              <a:t>their diverse student populations both in Academic and Student Affairs.</a:t>
            </a:r>
          </a:p>
          <a:p>
            <a:pPr marL="457200" marR="0" lvl="0" indent="-457200" algn="l" defTabSz="914400" rtl="0" eaLnBrk="1" fontAlgn="auto" latinLnBrk="0" hangingPunct="1">
              <a:lnSpc>
                <a:spcPct val="90000"/>
              </a:lnSpc>
              <a:spcBef>
                <a:spcPts val="1000"/>
              </a:spcBef>
              <a:spcAft>
                <a:spcPts val="0"/>
              </a:spcAft>
              <a:buClrTx/>
              <a:buSzTx/>
              <a:buFont typeface="+mj-lt"/>
              <a:buAutoNum type="arabicParenR"/>
              <a:tabLst/>
              <a:defRPr/>
            </a:pPr>
            <a:r>
              <a:rPr kumimoji="0" lang="en-US" sz="2400" b="0" i="0" u="none" strike="noStrike" kern="1200" cap="none" spc="0" normalizeH="0" baseline="0" noProof="0" dirty="0">
                <a:ln>
                  <a:noFill/>
                </a:ln>
                <a:solidFill>
                  <a:sysClr val="windowText" lastClr="000000"/>
                </a:solidFill>
                <a:effectLst/>
                <a:uLnTx/>
                <a:uFillTx/>
                <a:latin typeface="Garamond" panose="02020404030301010803" pitchFamily="18" charset="0"/>
              </a:rPr>
              <a:t>Colleges</a:t>
            </a:r>
            <a:r>
              <a:rPr kumimoji="0" lang="en-US" sz="2400" b="0" i="0" u="none" strike="noStrike" kern="1200" cap="none" spc="0" normalizeH="0" noProof="0" dirty="0">
                <a:ln>
                  <a:noFill/>
                </a:ln>
                <a:solidFill>
                  <a:sysClr val="windowText" lastClr="000000"/>
                </a:solidFill>
                <a:effectLst/>
                <a:uLnTx/>
                <a:uFillTx/>
                <a:latin typeface="Garamond" panose="02020404030301010803" pitchFamily="18" charset="0"/>
              </a:rPr>
              <a:t> must </a:t>
            </a:r>
            <a:r>
              <a:rPr kumimoji="0" lang="en-US" sz="2400" b="1" i="0" u="none" strike="noStrike" kern="1200" cap="none" spc="0" normalizeH="0" noProof="0" dirty="0">
                <a:ln>
                  <a:noFill/>
                </a:ln>
                <a:solidFill>
                  <a:sysClr val="windowText" lastClr="000000"/>
                </a:solidFill>
                <a:effectLst/>
                <a:uLnTx/>
                <a:uFillTx/>
                <a:latin typeface="Garamond" panose="02020404030301010803" pitchFamily="18" charset="0"/>
              </a:rPr>
              <a:t>know their mission </a:t>
            </a:r>
            <a:r>
              <a:rPr kumimoji="0" lang="en-US" sz="2400" b="0" i="0" u="none" strike="noStrike" kern="1200" cap="none" spc="0" normalizeH="0" noProof="0" dirty="0">
                <a:ln>
                  <a:noFill/>
                </a:ln>
                <a:solidFill>
                  <a:sysClr val="windowText" lastClr="000000"/>
                </a:solidFill>
                <a:effectLst/>
                <a:uLnTx/>
                <a:uFillTx/>
                <a:latin typeface="Garamond" panose="02020404030301010803" pitchFamily="18" charset="0"/>
              </a:rPr>
              <a:t>and place from both an equity and future of learning perspective.</a:t>
            </a:r>
          </a:p>
          <a:p>
            <a:pPr marL="457200" lvl="0" indent="-457200">
              <a:buFont typeface="+mj-lt"/>
              <a:buAutoNum type="arabicParenR"/>
              <a:defRPr/>
            </a:pPr>
            <a:r>
              <a:rPr lang="en-US" sz="2400" dirty="0">
                <a:solidFill>
                  <a:sysClr val="windowText" lastClr="000000"/>
                </a:solidFill>
                <a:latin typeface="Garamond" panose="02020404030301010803" pitchFamily="18" charset="0"/>
              </a:rPr>
              <a:t>Be willing to ask the tough questions, innovate, and ask yourself, ‘why do we do, what we do?’ If students cannot answer the ‘education for what?’ question, then what are you doing? – “</a:t>
            </a:r>
            <a:r>
              <a:rPr lang="en-US" sz="2400" b="1" u="sng" dirty="0">
                <a:solidFill>
                  <a:sysClr val="windowText" lastClr="000000"/>
                </a:solidFill>
                <a:latin typeface="Garamond" panose="02020404030301010803" pitchFamily="18" charset="0"/>
              </a:rPr>
              <a:t>We are perfectly designed for the outcomes we see</a:t>
            </a:r>
            <a:r>
              <a:rPr lang="en-US" sz="2400" dirty="0">
                <a:solidFill>
                  <a:sysClr val="windowText" lastClr="000000"/>
                </a:solidFill>
                <a:latin typeface="Garamond" panose="02020404030301010803" pitchFamily="18" charset="0"/>
              </a:rPr>
              <a:t>.”</a:t>
            </a:r>
          </a:p>
          <a:p>
            <a:pPr marL="457200" lvl="0" indent="-457200">
              <a:buFont typeface="+mj-lt"/>
              <a:buAutoNum type="arabicParenR"/>
              <a:defRPr/>
            </a:pPr>
            <a:endParaRPr lang="en-US" sz="2400" dirty="0">
              <a:solidFill>
                <a:sysClr val="windowText" lastClr="000000"/>
              </a:solidFill>
              <a:latin typeface="Garamond" panose="02020404030301010803"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mj-lt"/>
              <a:buAutoNum type="arabicParenR"/>
              <a:tabLst/>
              <a:defRPr/>
            </a:pPr>
            <a:endParaRPr kumimoji="0" lang="en-US" sz="2400" b="0" i="0" u="none" strike="noStrike" kern="1200" cap="none" spc="0" normalizeH="0" noProof="0" dirty="0">
              <a:ln>
                <a:noFill/>
              </a:ln>
              <a:solidFill>
                <a:sysClr val="windowText" lastClr="000000"/>
              </a:solidFill>
              <a:effectLst/>
              <a:uLnTx/>
              <a:uFillTx/>
              <a:latin typeface="Garamond" panose="02020404030301010803"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mj-lt"/>
              <a:buAutoNum type="arabicParenR"/>
              <a:tabLst/>
              <a:defRPr/>
            </a:pPr>
            <a:endParaRPr kumimoji="0" lang="en-US" sz="2400" b="0" i="0" u="none" strike="noStrike" kern="1200" cap="none" spc="0" normalizeH="0" baseline="0" noProof="0" dirty="0">
              <a:ln>
                <a:noFill/>
              </a:ln>
              <a:solidFill>
                <a:sysClr val="windowText" lastClr="000000"/>
              </a:solidFill>
              <a:effectLst/>
              <a:uLnTx/>
              <a:uFillTx/>
              <a:latin typeface="Garamond" panose="02020404030301010803" pitchFamily="18" charset="0"/>
            </a:endParaRPr>
          </a:p>
          <a:p>
            <a:pPr marL="3429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504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296F72-C681-4D2E-9B8B-8BD0EA0F99F2}"/>
              </a:ext>
            </a:extLst>
          </p:cNvPr>
          <p:cNvPicPr>
            <a:picLocks noChangeAspect="1"/>
          </p:cNvPicPr>
          <p:nvPr/>
        </p:nvPicPr>
        <p:blipFill>
          <a:blip r:embed="rId2"/>
          <a:stretch>
            <a:fillRect/>
          </a:stretch>
        </p:blipFill>
        <p:spPr>
          <a:xfrm>
            <a:off x="0" y="0"/>
            <a:ext cx="12192000" cy="6781800"/>
          </a:xfrm>
          <a:prstGeom prst="rect">
            <a:avLst/>
          </a:prstGeom>
        </p:spPr>
      </p:pic>
      <p:sp>
        <p:nvSpPr>
          <p:cNvPr id="7" name="Title 6">
            <a:extLst>
              <a:ext uri="{FF2B5EF4-FFF2-40B4-BE49-F238E27FC236}">
                <a16:creationId xmlns:a16="http://schemas.microsoft.com/office/drawing/2014/main" id="{C3C0B291-A569-407F-9C33-3C94630A6104}"/>
              </a:ext>
            </a:extLst>
          </p:cNvPr>
          <p:cNvSpPr>
            <a:spLocks noGrp="1"/>
          </p:cNvSpPr>
          <p:nvPr>
            <p:ph type="title"/>
          </p:nvPr>
        </p:nvSpPr>
        <p:spPr>
          <a:xfrm>
            <a:off x="0" y="2775802"/>
            <a:ext cx="12192000" cy="994172"/>
          </a:xfrm>
          <a:solidFill>
            <a:srgbClr val="002060"/>
          </a:solidFill>
        </p:spPr>
        <p:txBody>
          <a:bodyPr>
            <a:normAutofit/>
          </a:bodyPr>
          <a:lstStyle/>
          <a:p>
            <a:pPr algn="ctr"/>
            <a:r>
              <a:rPr lang="en-US" sz="4400" b="1" dirty="0">
                <a:solidFill>
                  <a:schemeClr val="bg1"/>
                </a:solidFill>
                <a:latin typeface="Garamond" panose="02020404030301010803" pitchFamily="18" charset="0"/>
              </a:rPr>
              <a:t>What is your </a:t>
            </a:r>
            <a:r>
              <a:rPr lang="en-US" sz="4400" b="1" dirty="0">
                <a:solidFill>
                  <a:srgbClr val="FFC000"/>
                </a:solidFill>
                <a:latin typeface="Garamond" panose="02020404030301010803" pitchFamily="18" charset="0"/>
              </a:rPr>
              <a:t>place</a:t>
            </a:r>
            <a:r>
              <a:rPr lang="en-US" sz="4400" b="1" dirty="0">
                <a:solidFill>
                  <a:schemeClr val="bg1"/>
                </a:solidFill>
                <a:latin typeface="Garamond" panose="02020404030301010803" pitchFamily="18" charset="0"/>
              </a:rPr>
              <a:t> and </a:t>
            </a:r>
            <a:r>
              <a:rPr lang="en-US" sz="4400" b="1" dirty="0">
                <a:solidFill>
                  <a:srgbClr val="FFC000"/>
                </a:solidFill>
                <a:latin typeface="Garamond" panose="02020404030301010803" pitchFamily="18" charset="0"/>
              </a:rPr>
              <a:t>purpose</a:t>
            </a:r>
            <a:r>
              <a:rPr lang="en-US" sz="4400" b="1" dirty="0">
                <a:solidFill>
                  <a:schemeClr val="bg1"/>
                </a:solidFill>
                <a:latin typeface="Garamond" panose="02020404030301010803" pitchFamily="18" charset="0"/>
              </a:rPr>
              <a:t> in all of this? </a:t>
            </a:r>
          </a:p>
        </p:txBody>
      </p:sp>
    </p:spTree>
    <p:extLst>
      <p:ext uri="{BB962C8B-B14F-4D97-AF65-F5344CB8AC3E}">
        <p14:creationId xmlns:p14="http://schemas.microsoft.com/office/powerpoint/2010/main" val="22578036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2400BE-6E4B-4094-BF5A-6A498EBAD157}"/>
              </a:ext>
            </a:extLst>
          </p:cNvPr>
          <p:cNvSpPr txBox="1">
            <a:spLocks noChangeArrowheads="1"/>
          </p:cNvSpPr>
          <p:nvPr/>
        </p:nvSpPr>
        <p:spPr>
          <a:xfrm>
            <a:off x="1831341" y="1294944"/>
            <a:ext cx="8972846" cy="3840163"/>
          </a:xfrm>
          <a:prstGeom prst="rect">
            <a:avLst/>
          </a:prstGeom>
          <a:solidFill>
            <a:srgbClr val="002060"/>
          </a:solidFill>
          <a:ln>
            <a:solidFill>
              <a:srgbClr val="CC00FF"/>
            </a:solidFill>
            <a:miter lim="800000"/>
            <a:headEnd/>
            <a:tailEnd/>
          </a:ln>
          <a:effectLst>
            <a:outerShdw blurRad="50800" dist="38100" dir="5400000" algn="t"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altLang="en-US" sz="4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significant learning occurs without a significant relationship”  - </a:t>
            </a:r>
            <a:r>
              <a:rPr kumimoji="0" lang="en-US" alt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 James Comer</a:t>
            </a:r>
            <a:endParaRPr kumimoji="0" lang="en-US" alt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063810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F16794-FB8B-4E4E-BCB4-7B937F952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54"/>
            <a:ext cx="12192000" cy="6858000"/>
          </a:xfrm>
          <a:prstGeom prst="rect">
            <a:avLst/>
          </a:prstGeom>
        </p:spPr>
      </p:pic>
      <p:sp>
        <p:nvSpPr>
          <p:cNvPr id="4" name="object 4"/>
          <p:cNvSpPr txBox="1">
            <a:spLocks noGrp="1"/>
          </p:cNvSpPr>
          <p:nvPr>
            <p:ph type="title"/>
          </p:nvPr>
        </p:nvSpPr>
        <p:spPr>
          <a:xfrm>
            <a:off x="941854" y="865573"/>
            <a:ext cx="2871863" cy="2245616"/>
          </a:xfrm>
          <a:prstGeom prst="rect">
            <a:avLst/>
          </a:prstGeom>
          <a:gradFill>
            <a:gsLst>
              <a:gs pos="0">
                <a:schemeClr val="accent1">
                  <a:lumMod val="5000"/>
                  <a:lumOff val="95000"/>
                </a:schemeClr>
              </a:gs>
              <a:gs pos="9000">
                <a:srgbClr val="17375D"/>
              </a:gs>
              <a:gs pos="100000">
                <a:schemeClr val="accent1">
                  <a:lumMod val="45000"/>
                  <a:lumOff val="55000"/>
                </a:schemeClr>
              </a:gs>
              <a:gs pos="100000">
                <a:schemeClr val="accent1">
                  <a:lumMod val="30000"/>
                  <a:lumOff val="70000"/>
                </a:schemeClr>
              </a:gs>
            </a:gsLst>
            <a:lin ang="5400000" scaled="1"/>
          </a:gradFill>
        </p:spPr>
        <p:txBody>
          <a:bodyPr vert="horz" wrap="square" lIns="0" tIns="151448" rIns="0" bIns="0" numCol="1" rtlCol="0" anchor="b" anchorCtr="0" compatLnSpc="1">
            <a:prstTxWarp prst="textNoShape">
              <a:avLst/>
            </a:prstTxWarp>
            <a:spAutoFit/>
          </a:bodyPr>
          <a:lstStyle/>
          <a:p>
            <a:pPr marL="177165" algn="l">
              <a:lnSpc>
                <a:spcPct val="100000"/>
              </a:lnSpc>
              <a:spcBef>
                <a:spcPts val="1193"/>
              </a:spcBef>
            </a:pPr>
            <a:r>
              <a:rPr lang="en-US" sz="4800" dirty="0">
                <a:solidFill>
                  <a:srgbClr val="FFC000"/>
                </a:solidFill>
              </a:rPr>
              <a:t>8</a:t>
            </a:r>
            <a:r>
              <a:rPr sz="4800" dirty="0">
                <a:solidFill>
                  <a:srgbClr val="FFC000"/>
                </a:solidFill>
              </a:rPr>
              <a:t>5%</a:t>
            </a:r>
            <a:r>
              <a:rPr dirty="0">
                <a:solidFill>
                  <a:srgbClr val="FFC000"/>
                </a:solidFill>
              </a:rPr>
              <a:t> </a:t>
            </a:r>
            <a:r>
              <a:rPr spc="-4" dirty="0">
                <a:solidFill>
                  <a:schemeClr val="bg1"/>
                </a:solidFill>
              </a:rPr>
              <a:t>of</a:t>
            </a:r>
            <a:r>
              <a:rPr spc="-19" dirty="0">
                <a:solidFill>
                  <a:schemeClr val="bg1"/>
                </a:solidFill>
              </a:rPr>
              <a:t> </a:t>
            </a:r>
            <a:r>
              <a:rPr spc="-11" dirty="0">
                <a:solidFill>
                  <a:schemeClr val="bg1"/>
                </a:solidFill>
              </a:rPr>
              <a:t>Jobs</a:t>
            </a:r>
            <a:r>
              <a:rPr lang="en-US" spc="-11" dirty="0">
                <a:solidFill>
                  <a:schemeClr val="bg1"/>
                </a:solidFill>
              </a:rPr>
              <a:t> </a:t>
            </a:r>
            <a:r>
              <a:rPr dirty="0">
                <a:solidFill>
                  <a:schemeClr val="bg1"/>
                </a:solidFill>
                <a:latin typeface="Calibri"/>
                <a:cs typeface="Calibri"/>
              </a:rPr>
              <a:t>in 2030 </a:t>
            </a:r>
            <a:r>
              <a:rPr spc="-4" dirty="0">
                <a:solidFill>
                  <a:schemeClr val="bg1"/>
                </a:solidFill>
                <a:latin typeface="Calibri"/>
                <a:cs typeface="Calibri"/>
              </a:rPr>
              <a:t>haven’t been</a:t>
            </a:r>
            <a:r>
              <a:rPr spc="8" dirty="0">
                <a:solidFill>
                  <a:schemeClr val="bg1"/>
                </a:solidFill>
                <a:latin typeface="Calibri"/>
                <a:cs typeface="Calibri"/>
              </a:rPr>
              <a:t> </a:t>
            </a:r>
            <a:r>
              <a:rPr spc="-19" dirty="0">
                <a:solidFill>
                  <a:schemeClr val="bg1"/>
                </a:solidFill>
                <a:latin typeface="Calibri"/>
                <a:cs typeface="Calibri"/>
              </a:rPr>
              <a:t>invented</a:t>
            </a:r>
            <a:r>
              <a:rPr spc="4" dirty="0">
                <a:solidFill>
                  <a:schemeClr val="bg1"/>
                </a:solidFill>
                <a:latin typeface="Calibri"/>
                <a:cs typeface="Calibri"/>
              </a:rPr>
              <a:t> </a:t>
            </a:r>
            <a:r>
              <a:rPr spc="-8" dirty="0">
                <a:solidFill>
                  <a:schemeClr val="bg1"/>
                </a:solidFill>
                <a:latin typeface="Calibri"/>
                <a:cs typeface="Calibri"/>
              </a:rPr>
              <a:t>yet</a:t>
            </a:r>
            <a:r>
              <a:rPr dirty="0">
                <a:solidFill>
                  <a:schemeClr val="bg1"/>
                </a:solidFill>
                <a:latin typeface="Calibri"/>
                <a:cs typeface="Calibri"/>
              </a:rPr>
              <a:t>. .</a:t>
            </a:r>
            <a:r>
              <a:rPr spc="-86" dirty="0">
                <a:solidFill>
                  <a:schemeClr val="bg1"/>
                </a:solidFill>
                <a:latin typeface="Calibri"/>
                <a:cs typeface="Calibri"/>
              </a:rPr>
              <a:t> </a:t>
            </a:r>
            <a:r>
              <a:rPr dirty="0">
                <a:solidFill>
                  <a:schemeClr val="bg1"/>
                </a:solidFill>
                <a:latin typeface="Calibri"/>
                <a:cs typeface="Calibri"/>
              </a:rPr>
              <a:t>.</a:t>
            </a:r>
          </a:p>
        </p:txBody>
      </p:sp>
      <p:sp>
        <p:nvSpPr>
          <p:cNvPr id="5" name="object 5"/>
          <p:cNvSpPr txBox="1"/>
          <p:nvPr/>
        </p:nvSpPr>
        <p:spPr>
          <a:xfrm>
            <a:off x="2012004" y="4379286"/>
            <a:ext cx="8518208" cy="632866"/>
          </a:xfrm>
          <a:prstGeom prst="rect">
            <a:avLst/>
          </a:prstGeom>
          <a:gradFill flip="none" rotWithShape="1">
            <a:gsLst>
              <a:gs pos="0">
                <a:schemeClr val="accent1">
                  <a:shade val="30000"/>
                  <a:satMod val="115000"/>
                </a:schemeClr>
              </a:gs>
              <a:gs pos="26000">
                <a:schemeClr val="accent1">
                  <a:shade val="67500"/>
                  <a:satMod val="115000"/>
                </a:schemeClr>
              </a:gs>
              <a:gs pos="64000">
                <a:schemeClr val="accent1">
                  <a:shade val="100000"/>
                  <a:satMod val="115000"/>
                </a:schemeClr>
              </a:gs>
            </a:gsLst>
            <a:path path="circle">
              <a:fillToRect l="100000" t="100000"/>
            </a:path>
            <a:tileRect r="-100000" b="-100000"/>
          </a:gradFill>
        </p:spPr>
        <p:txBody>
          <a:bodyPr vert="horz" wrap="square" lIns="0" tIns="9525" rIns="0" bIns="0" rtlCol="0">
            <a:spAutoFit/>
          </a:bodyPr>
          <a:lstStyle/>
          <a:p>
            <a:pPr marL="9525">
              <a:spcBef>
                <a:spcPts val="75"/>
              </a:spcBef>
              <a:tabLst>
                <a:tab pos="1099185" algn="l"/>
              </a:tabLst>
              <a:defRPr/>
            </a:pPr>
            <a:r>
              <a:rPr sz="4050" b="1" i="1" dirty="0">
                <a:solidFill>
                  <a:schemeClr val="bg1"/>
                </a:solidFill>
                <a:latin typeface="Calibri"/>
                <a:cs typeface="Calibri"/>
              </a:rPr>
              <a:t>AND	. </a:t>
            </a:r>
            <a:r>
              <a:rPr sz="4050" b="1" i="1" spc="-4" dirty="0">
                <a:solidFill>
                  <a:schemeClr val="bg1"/>
                </a:solidFill>
                <a:latin typeface="Calibri"/>
                <a:cs typeface="Calibri"/>
              </a:rPr>
              <a:t>..</a:t>
            </a:r>
            <a:r>
              <a:rPr sz="4050" b="1" spc="-4" dirty="0">
                <a:solidFill>
                  <a:schemeClr val="bg1"/>
                </a:solidFill>
                <a:latin typeface="Calibri"/>
                <a:cs typeface="Calibri"/>
              </a:rPr>
              <a:t>60% </a:t>
            </a:r>
            <a:r>
              <a:rPr sz="4050" b="1" dirty="0">
                <a:solidFill>
                  <a:schemeClr val="bg1"/>
                </a:solidFill>
                <a:latin typeface="Calibri"/>
                <a:cs typeface="Calibri"/>
              </a:rPr>
              <a:t>of </a:t>
            </a:r>
            <a:r>
              <a:rPr sz="4050" b="1" spc="-4" dirty="0">
                <a:solidFill>
                  <a:schemeClr val="bg1"/>
                </a:solidFill>
                <a:latin typeface="Calibri"/>
                <a:cs typeface="Calibri"/>
              </a:rPr>
              <a:t>jobs will </a:t>
            </a:r>
            <a:r>
              <a:rPr sz="4050" b="1" dirty="0">
                <a:solidFill>
                  <a:schemeClr val="bg1"/>
                </a:solidFill>
                <a:latin typeface="Calibri"/>
                <a:cs typeface="Calibri"/>
              </a:rPr>
              <a:t>be</a:t>
            </a:r>
            <a:r>
              <a:rPr sz="4050" b="1" spc="-41" dirty="0">
                <a:solidFill>
                  <a:schemeClr val="bg1"/>
                </a:solidFill>
                <a:latin typeface="Calibri"/>
                <a:cs typeface="Calibri"/>
              </a:rPr>
              <a:t> </a:t>
            </a:r>
            <a:r>
              <a:rPr sz="4050" b="1" spc="-60" dirty="0">
                <a:solidFill>
                  <a:schemeClr val="bg1"/>
                </a:solidFill>
                <a:latin typeface="Calibri"/>
                <a:cs typeface="Calibri"/>
              </a:rPr>
              <a:t>AUTOMATED</a:t>
            </a:r>
            <a:endParaRPr sz="4050" dirty="0">
              <a:solidFill>
                <a:schemeClr val="bg1"/>
              </a:solidFill>
              <a:latin typeface="Calibri"/>
              <a:cs typeface="Calibri"/>
            </a:endParaRPr>
          </a:p>
        </p:txBody>
      </p:sp>
      <p:sp>
        <p:nvSpPr>
          <p:cNvPr id="6" name="object 6"/>
          <p:cNvSpPr txBox="1"/>
          <p:nvPr/>
        </p:nvSpPr>
        <p:spPr>
          <a:xfrm>
            <a:off x="724831" y="5759582"/>
            <a:ext cx="3579540" cy="378950"/>
          </a:xfrm>
          <a:prstGeom prst="rect">
            <a:avLst/>
          </a:prstGeom>
        </p:spPr>
        <p:txBody>
          <a:bodyPr vert="horz" wrap="square" lIns="0" tIns="9525" rIns="0" bIns="0" rtlCol="0">
            <a:spAutoFit/>
          </a:bodyPr>
          <a:lstStyle/>
          <a:p>
            <a:pPr marL="9525">
              <a:spcBef>
                <a:spcPts val="75"/>
              </a:spcBef>
              <a:defRPr/>
            </a:pPr>
            <a:r>
              <a:rPr lang="en-US" sz="2400" i="1" spc="-4" dirty="0">
                <a:solidFill>
                  <a:schemeClr val="bg1"/>
                </a:solidFill>
                <a:latin typeface="Calibri"/>
                <a:cs typeface="Calibri"/>
              </a:rPr>
              <a:t>- </a:t>
            </a:r>
            <a:r>
              <a:rPr sz="2400" i="1" spc="-4" dirty="0">
                <a:solidFill>
                  <a:schemeClr val="bg1"/>
                </a:solidFill>
                <a:latin typeface="Calibri"/>
                <a:cs typeface="Calibri"/>
              </a:rPr>
              <a:t>The </a:t>
            </a:r>
            <a:r>
              <a:rPr sz="2400" i="1" spc="-8" dirty="0">
                <a:solidFill>
                  <a:schemeClr val="bg1"/>
                </a:solidFill>
                <a:latin typeface="Calibri"/>
                <a:cs typeface="Calibri"/>
              </a:rPr>
              <a:t>Institute for </a:t>
            </a:r>
            <a:r>
              <a:rPr sz="2400" i="1" dirty="0">
                <a:solidFill>
                  <a:schemeClr val="bg1"/>
                </a:solidFill>
                <a:latin typeface="Calibri"/>
                <a:cs typeface="Calibri"/>
              </a:rPr>
              <a:t>the</a:t>
            </a:r>
            <a:r>
              <a:rPr sz="2400" i="1" spc="-23" dirty="0">
                <a:solidFill>
                  <a:schemeClr val="bg1"/>
                </a:solidFill>
                <a:latin typeface="Calibri"/>
                <a:cs typeface="Calibri"/>
              </a:rPr>
              <a:t> </a:t>
            </a:r>
            <a:r>
              <a:rPr sz="2400" i="1" spc="-8" dirty="0">
                <a:solidFill>
                  <a:schemeClr val="bg1"/>
                </a:solidFill>
                <a:latin typeface="Calibri"/>
                <a:cs typeface="Calibri"/>
              </a:rPr>
              <a:t>Future</a:t>
            </a:r>
            <a:endParaRPr sz="2400" dirty="0">
              <a:solidFill>
                <a:schemeClr val="bg1"/>
              </a:solidFill>
              <a:latin typeface="Calibri"/>
              <a:cs typeface="Calibri"/>
            </a:endParaRPr>
          </a:p>
        </p:txBody>
      </p:sp>
    </p:spTree>
    <p:extLst>
      <p:ext uri="{BB962C8B-B14F-4D97-AF65-F5344CB8AC3E}">
        <p14:creationId xmlns:p14="http://schemas.microsoft.com/office/powerpoint/2010/main" val="2249074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296F72-C681-4D2E-9B8B-8BD0EA0F99F2}"/>
              </a:ext>
            </a:extLst>
          </p:cNvPr>
          <p:cNvPicPr>
            <a:picLocks noChangeAspect="1"/>
          </p:cNvPicPr>
          <p:nvPr/>
        </p:nvPicPr>
        <p:blipFill>
          <a:blip r:embed="rId2"/>
          <a:stretch>
            <a:fillRect/>
          </a:stretch>
        </p:blipFill>
        <p:spPr>
          <a:xfrm>
            <a:off x="0" y="0"/>
            <a:ext cx="12192000" cy="6781800"/>
          </a:xfrm>
          <a:prstGeom prst="rect">
            <a:avLst/>
          </a:prstGeom>
        </p:spPr>
      </p:pic>
      <p:pic>
        <p:nvPicPr>
          <p:cNvPr id="2" name="Picture 1">
            <a:extLst>
              <a:ext uri="{FF2B5EF4-FFF2-40B4-BE49-F238E27FC236}">
                <a16:creationId xmlns:a16="http://schemas.microsoft.com/office/drawing/2014/main" id="{8B21A338-890B-43AF-894E-CD4B222E5749}"/>
              </a:ext>
            </a:extLst>
          </p:cNvPr>
          <p:cNvPicPr>
            <a:picLocks noChangeAspect="1"/>
          </p:cNvPicPr>
          <p:nvPr/>
        </p:nvPicPr>
        <p:blipFill rotWithShape="1">
          <a:blip r:embed="rId3"/>
          <a:srcRect l="15553" t="1976" r="15595" b="1976"/>
          <a:stretch/>
        </p:blipFill>
        <p:spPr>
          <a:xfrm>
            <a:off x="925550" y="356639"/>
            <a:ext cx="4404732" cy="6144722"/>
          </a:xfrm>
          <a:prstGeom prst="rect">
            <a:avLst/>
          </a:prstGeom>
        </p:spPr>
      </p:pic>
      <p:sp>
        <p:nvSpPr>
          <p:cNvPr id="3" name="TextBox 2">
            <a:extLst>
              <a:ext uri="{FF2B5EF4-FFF2-40B4-BE49-F238E27FC236}">
                <a16:creationId xmlns:a16="http://schemas.microsoft.com/office/drawing/2014/main" id="{349DBDB5-5EDC-47C0-8B15-FDD9763F12F2}"/>
              </a:ext>
            </a:extLst>
          </p:cNvPr>
          <p:cNvSpPr txBox="1"/>
          <p:nvPr/>
        </p:nvSpPr>
        <p:spPr>
          <a:xfrm>
            <a:off x="5374887" y="1524162"/>
            <a:ext cx="4003289" cy="2554545"/>
          </a:xfrm>
          <a:prstGeom prst="rect">
            <a:avLst/>
          </a:prstGeom>
          <a:solidFill>
            <a:schemeClr val="accent6">
              <a:lumMod val="50000"/>
            </a:schemeClr>
          </a:solidFill>
        </p:spPr>
        <p:txBody>
          <a:bodyPr wrap="square" rtlCol="0">
            <a:spAutoFit/>
          </a:bodyPr>
          <a:lstStyle/>
          <a:p>
            <a:r>
              <a:rPr lang="en-US" sz="4000" b="1" dirty="0">
                <a:solidFill>
                  <a:schemeClr val="bg1"/>
                </a:solidFill>
                <a:latin typeface="Baskerville Old Face" panose="02020602080505020303" pitchFamily="18" charset="0"/>
              </a:rPr>
              <a:t>The Story of Standing His Ground statue</a:t>
            </a:r>
          </a:p>
          <a:p>
            <a:r>
              <a:rPr lang="en-US" sz="4000" b="1" dirty="0">
                <a:solidFill>
                  <a:schemeClr val="bg1"/>
                </a:solidFill>
                <a:latin typeface="Baskerville Old Face" panose="02020602080505020303" pitchFamily="18" charset="0"/>
              </a:rPr>
              <a:t> </a:t>
            </a:r>
            <a:r>
              <a:rPr lang="en-US" sz="2000" b="1" i="1" dirty="0">
                <a:solidFill>
                  <a:schemeClr val="bg1"/>
                </a:solidFill>
                <a:latin typeface="Baskerville Old Face" panose="02020602080505020303" pitchFamily="18" charset="0"/>
              </a:rPr>
              <a:t>Dr. James Utterback, Chapter 9</a:t>
            </a:r>
          </a:p>
        </p:txBody>
      </p:sp>
    </p:spTree>
    <p:extLst>
      <p:ext uri="{BB962C8B-B14F-4D97-AF65-F5344CB8AC3E}">
        <p14:creationId xmlns:p14="http://schemas.microsoft.com/office/powerpoint/2010/main" val="425752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296F72-C681-4D2E-9B8B-8BD0EA0F99F2}"/>
              </a:ext>
            </a:extLst>
          </p:cNvPr>
          <p:cNvPicPr>
            <a:picLocks noChangeAspect="1"/>
          </p:cNvPicPr>
          <p:nvPr/>
        </p:nvPicPr>
        <p:blipFill>
          <a:blip r:embed="rId2"/>
          <a:stretch>
            <a:fillRect/>
          </a:stretch>
        </p:blipFill>
        <p:spPr>
          <a:xfrm>
            <a:off x="0" y="0"/>
            <a:ext cx="12192000" cy="6781800"/>
          </a:xfrm>
          <a:prstGeom prst="rect">
            <a:avLst/>
          </a:prstGeom>
        </p:spPr>
      </p:pic>
      <p:sp>
        <p:nvSpPr>
          <p:cNvPr id="7" name="Title 6">
            <a:extLst>
              <a:ext uri="{FF2B5EF4-FFF2-40B4-BE49-F238E27FC236}">
                <a16:creationId xmlns:a16="http://schemas.microsoft.com/office/drawing/2014/main" id="{C3C0B291-A569-407F-9C33-3C94630A6104}"/>
              </a:ext>
            </a:extLst>
          </p:cNvPr>
          <p:cNvSpPr>
            <a:spLocks noGrp="1"/>
          </p:cNvSpPr>
          <p:nvPr>
            <p:ph type="title"/>
          </p:nvPr>
        </p:nvSpPr>
        <p:spPr>
          <a:xfrm>
            <a:off x="0" y="2775802"/>
            <a:ext cx="12192000" cy="994172"/>
          </a:xfrm>
          <a:solidFill>
            <a:srgbClr val="002060"/>
          </a:solidFill>
        </p:spPr>
        <p:txBody>
          <a:bodyPr>
            <a:normAutofit/>
          </a:bodyPr>
          <a:lstStyle/>
          <a:p>
            <a:pPr algn="ctr"/>
            <a:r>
              <a:rPr lang="en-US" sz="4400" b="1" dirty="0">
                <a:solidFill>
                  <a:schemeClr val="bg1"/>
                </a:solidFill>
                <a:latin typeface="Garamond" panose="02020404030301010803" pitchFamily="18" charset="0"/>
              </a:rPr>
              <a:t>Thank you!</a:t>
            </a:r>
          </a:p>
        </p:txBody>
      </p:sp>
    </p:spTree>
    <p:extLst>
      <p:ext uri="{BB962C8B-B14F-4D97-AF65-F5344CB8AC3E}">
        <p14:creationId xmlns:p14="http://schemas.microsoft.com/office/powerpoint/2010/main" val="1843424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mandis_Metatrends_11Feb'20.pdf - Mozilla Firefox">
            <a:extLst>
              <a:ext uri="{FF2B5EF4-FFF2-40B4-BE49-F238E27FC236}">
                <a16:creationId xmlns:a16="http://schemas.microsoft.com/office/drawing/2014/main" id="{A1661E07-AE7F-4312-8F42-FDBEE42CE0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08" t="26341" r="34106" b="10617"/>
          <a:stretch/>
        </p:blipFill>
        <p:spPr>
          <a:xfrm>
            <a:off x="715390" y="305030"/>
            <a:ext cx="10656243" cy="6089283"/>
          </a:xfrm>
        </p:spPr>
      </p:pic>
    </p:spTree>
    <p:extLst>
      <p:ext uri="{BB962C8B-B14F-4D97-AF65-F5344CB8AC3E}">
        <p14:creationId xmlns:p14="http://schemas.microsoft.com/office/powerpoint/2010/main" val="1290955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8E2578-E72E-4FA7-8938-5F41393094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781800"/>
          </a:xfrm>
        </p:spPr>
      </p:pic>
    </p:spTree>
    <p:extLst>
      <p:ext uri="{BB962C8B-B14F-4D97-AF65-F5344CB8AC3E}">
        <p14:creationId xmlns:p14="http://schemas.microsoft.com/office/powerpoint/2010/main" val="33497539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early half of millennials say college wasn't worth student-loan debt - Business Insider - Mozilla Firefox">
            <a:extLst>
              <a:ext uri="{FF2B5EF4-FFF2-40B4-BE49-F238E27FC236}">
                <a16:creationId xmlns:a16="http://schemas.microsoft.com/office/drawing/2014/main" id="{03D17EBB-C11A-4061-B38F-46A3661185B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48" t="8418" r="2527"/>
          <a:stretch/>
        </p:blipFill>
        <p:spPr>
          <a:xfrm>
            <a:off x="-19792" y="0"/>
            <a:ext cx="12211792" cy="6858000"/>
          </a:xfrm>
        </p:spPr>
      </p:pic>
      <p:pic>
        <p:nvPicPr>
          <p:cNvPr id="7" name="Picture 6">
            <a:extLst>
              <a:ext uri="{FF2B5EF4-FFF2-40B4-BE49-F238E27FC236}">
                <a16:creationId xmlns:a16="http://schemas.microsoft.com/office/drawing/2014/main" id="{AF61D616-FF80-40BE-837E-9D61618ACD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045"/>
          <a:stretch/>
        </p:blipFill>
        <p:spPr>
          <a:xfrm>
            <a:off x="6588512" y="3739374"/>
            <a:ext cx="5105400" cy="3118625"/>
          </a:xfrm>
          <a:prstGeom prst="rect">
            <a:avLst/>
          </a:prstGeom>
        </p:spPr>
      </p:pic>
    </p:spTree>
    <p:extLst>
      <p:ext uri="{BB962C8B-B14F-4D97-AF65-F5344CB8AC3E}">
        <p14:creationId xmlns:p14="http://schemas.microsoft.com/office/powerpoint/2010/main" val="40094873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Content Placeholder 4"/>
          <p:cNvSpPr>
            <a:spLocks noGrp="1"/>
          </p:cNvSpPr>
          <p:nvPr>
            <p:ph type="body" idx="4294967295"/>
          </p:nvPr>
        </p:nvSpPr>
        <p:spPr>
          <a:xfrm>
            <a:off x="1405054" y="2438288"/>
            <a:ext cx="8896616" cy="2274204"/>
          </a:xfrm>
        </p:spPr>
        <p:txBody>
          <a:bodyPr anchor="ctr"/>
          <a:lstStyle/>
          <a:p>
            <a:pPr marL="0" indent="0">
              <a:buNone/>
            </a:pPr>
            <a:r>
              <a:rPr lang="en-US" sz="4000" b="1" dirty="0">
                <a:solidFill>
                  <a:srgbClr val="FFC000"/>
                </a:solidFill>
                <a:latin typeface="Garamond" panose="02020404030301010803" pitchFamily="18" charset="0"/>
                <a:cs typeface="Arial" panose="020B0604020202020204" pitchFamily="34" charset="0"/>
              </a:rPr>
              <a:t>Educational Relevancy is a Global Issue </a:t>
            </a:r>
          </a:p>
          <a:p>
            <a:endParaRPr lang="en-US" sz="2800" dirty="0">
              <a:solidFill>
                <a:schemeClr val="bg1"/>
              </a:solidFill>
              <a:latin typeface="Garamond" panose="02020404030301010803" pitchFamily="18" charset="0"/>
            </a:endParaRPr>
          </a:p>
          <a:p>
            <a:r>
              <a:rPr lang="en-US" sz="2800" dirty="0">
                <a:solidFill>
                  <a:schemeClr val="bg1"/>
                </a:solidFill>
                <a:latin typeface="Garamond" panose="02020404030301010803" pitchFamily="18" charset="0"/>
              </a:rPr>
              <a:t>50% YOUTH AROUND THE WORLD DON</a:t>
            </a:r>
            <a:r>
              <a:rPr lang="mr-IN" sz="2800" dirty="0">
                <a:solidFill>
                  <a:schemeClr val="bg1"/>
                </a:solidFill>
                <a:latin typeface="Garamond" panose="02020404030301010803" pitchFamily="18" charset="0"/>
              </a:rPr>
              <a:t>’</a:t>
            </a:r>
            <a:r>
              <a:rPr lang="en-US" sz="2800" dirty="0">
                <a:solidFill>
                  <a:schemeClr val="bg1"/>
                </a:solidFill>
                <a:latin typeface="Garamond" panose="02020404030301010803" pitchFamily="18" charset="0"/>
              </a:rPr>
              <a:t>T BELIEVE THEIR POSTSECONDARY EDUCATION WILL HELP THEM GET JOBS. </a:t>
            </a:r>
          </a:p>
          <a:p>
            <a:r>
              <a:rPr lang="en-US" sz="2800" dirty="0">
                <a:solidFill>
                  <a:srgbClr val="FFFFFF"/>
                </a:solidFill>
                <a:latin typeface="Garamond" panose="02020404030301010803" pitchFamily="18" charset="0"/>
              </a:rPr>
              <a:t>40% OF EMPLOYERS SAY LACK OF SKILLS ARE MISSING FOR EVEN ENTRY LEVEL POSITIONS. </a:t>
            </a:r>
          </a:p>
          <a:p>
            <a:r>
              <a:rPr lang="en-US" sz="2800" dirty="0">
                <a:solidFill>
                  <a:srgbClr val="FFFFFF"/>
                </a:solidFill>
                <a:latin typeface="Garamond" panose="02020404030301010803" pitchFamily="18" charset="0"/>
              </a:rPr>
              <a:t> 72% OF PROVIDERS SAY THEY HAVE THE SKILLS. </a:t>
            </a:r>
          </a:p>
          <a:p>
            <a:pPr marL="0" indent="0" algn="ctr">
              <a:buNone/>
            </a:pPr>
            <a:endParaRPr lang="en-US" sz="1400" dirty="0">
              <a:solidFill>
                <a:schemeClr val="bg1"/>
              </a:solidFill>
              <a:latin typeface="Garamond" panose="02020404030301010803" pitchFamily="18" charset="0"/>
            </a:endParaRPr>
          </a:p>
          <a:p>
            <a:pPr marL="0" indent="0" algn="ctr">
              <a:buNone/>
            </a:pPr>
            <a:endParaRPr lang="en-US" sz="1400" dirty="0">
              <a:solidFill>
                <a:schemeClr val="bg1"/>
              </a:solidFill>
              <a:latin typeface="Garamond" panose="02020404030301010803" pitchFamily="18" charset="0"/>
            </a:endParaRPr>
          </a:p>
          <a:p>
            <a:pPr marL="0" indent="0" algn="ctr">
              <a:buNone/>
            </a:pPr>
            <a:endParaRPr lang="en-US" sz="1400" dirty="0">
              <a:solidFill>
                <a:schemeClr val="bg1"/>
              </a:solidFill>
              <a:latin typeface="Garamond" panose="02020404030301010803" pitchFamily="18" charset="0"/>
            </a:endParaRPr>
          </a:p>
          <a:p>
            <a:pPr marL="0" indent="0" algn="ctr">
              <a:buNone/>
            </a:pPr>
            <a:endParaRPr lang="en-US" sz="1400" dirty="0">
              <a:solidFill>
                <a:schemeClr val="bg1"/>
              </a:solidFill>
              <a:latin typeface="Garamond" panose="02020404030301010803" pitchFamily="18" charset="0"/>
            </a:endParaRPr>
          </a:p>
          <a:p>
            <a:pPr marL="0" indent="0">
              <a:buNone/>
            </a:pPr>
            <a:r>
              <a:rPr lang="en-US" sz="1400" dirty="0">
                <a:solidFill>
                  <a:schemeClr val="bg1"/>
                </a:solidFill>
                <a:latin typeface="Garamond" panose="02020404030301010803" pitchFamily="18" charset="0"/>
              </a:rPr>
              <a:t>McKinsey 2017 </a:t>
            </a:r>
            <a:endParaRPr lang="en-US" sz="1400" dirty="0">
              <a:solidFill>
                <a:srgbClr val="FFFFFF"/>
              </a:solidFill>
              <a:latin typeface="Garamond" panose="02020404030301010803" pitchFamily="18" charset="0"/>
            </a:endParaRPr>
          </a:p>
        </p:txBody>
      </p:sp>
      <p:sp>
        <p:nvSpPr>
          <p:cNvPr id="3" name="Text Box 35"/>
          <p:cNvSpPr txBox="1">
            <a:spLocks noChangeArrowheads="1"/>
          </p:cNvSpPr>
          <p:nvPr/>
        </p:nvSpPr>
        <p:spPr bwMode="auto">
          <a:xfrm>
            <a:off x="3602039" y="6602415"/>
            <a:ext cx="4987925" cy="19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82039" tIns="41020" rIns="82039" bIns="41020">
            <a:spAutoFit/>
          </a:bodyPr>
          <a:lstStyle>
            <a:lvl1pPr defTabSz="820738" eaLnBrk="0" hangingPunct="0">
              <a:defRPr sz="2200">
                <a:solidFill>
                  <a:schemeClr val="tx1"/>
                </a:solidFill>
                <a:latin typeface="Arial" pitchFamily="34" charset="0"/>
              </a:defRPr>
            </a:lvl1pPr>
            <a:lvl2pPr marL="742950" indent="-285750" defTabSz="820738" eaLnBrk="0" hangingPunct="0">
              <a:defRPr sz="2200">
                <a:solidFill>
                  <a:schemeClr val="tx1"/>
                </a:solidFill>
                <a:latin typeface="Arial" pitchFamily="34" charset="0"/>
              </a:defRPr>
            </a:lvl2pPr>
            <a:lvl3pPr marL="1143000" indent="-228600" defTabSz="820738" eaLnBrk="0" hangingPunct="0">
              <a:defRPr sz="2200">
                <a:solidFill>
                  <a:schemeClr val="tx1"/>
                </a:solidFill>
                <a:latin typeface="Arial" pitchFamily="34" charset="0"/>
              </a:defRPr>
            </a:lvl3pPr>
            <a:lvl4pPr marL="1600200" indent="-228600" defTabSz="820738" eaLnBrk="0" hangingPunct="0">
              <a:defRPr sz="2200">
                <a:solidFill>
                  <a:schemeClr val="tx1"/>
                </a:solidFill>
                <a:latin typeface="Arial" pitchFamily="34" charset="0"/>
              </a:defRPr>
            </a:lvl4pPr>
            <a:lvl5pPr marL="2057400" indent="-228600" defTabSz="820738" eaLnBrk="0" hangingPunct="0">
              <a:defRPr sz="2200">
                <a:solidFill>
                  <a:schemeClr val="tx1"/>
                </a:solidFill>
                <a:latin typeface="Arial" pitchFamily="34" charset="0"/>
              </a:defRPr>
            </a:lvl5pPr>
            <a:lvl6pPr marL="2514600" indent="-228600" defTabSz="820738" eaLnBrk="0" fontAlgn="base" hangingPunct="0">
              <a:spcBef>
                <a:spcPct val="0"/>
              </a:spcBef>
              <a:spcAft>
                <a:spcPct val="0"/>
              </a:spcAft>
              <a:defRPr sz="2200">
                <a:solidFill>
                  <a:schemeClr val="tx1"/>
                </a:solidFill>
                <a:latin typeface="Arial" pitchFamily="34" charset="0"/>
              </a:defRPr>
            </a:lvl6pPr>
            <a:lvl7pPr marL="2971800" indent="-228600" defTabSz="820738" eaLnBrk="0" fontAlgn="base" hangingPunct="0">
              <a:spcBef>
                <a:spcPct val="0"/>
              </a:spcBef>
              <a:spcAft>
                <a:spcPct val="0"/>
              </a:spcAft>
              <a:defRPr sz="2200">
                <a:solidFill>
                  <a:schemeClr val="tx1"/>
                </a:solidFill>
                <a:latin typeface="Arial" pitchFamily="34" charset="0"/>
              </a:defRPr>
            </a:lvl7pPr>
            <a:lvl8pPr marL="3429000" indent="-228600" defTabSz="820738" eaLnBrk="0" fontAlgn="base" hangingPunct="0">
              <a:spcBef>
                <a:spcPct val="0"/>
              </a:spcBef>
              <a:spcAft>
                <a:spcPct val="0"/>
              </a:spcAft>
              <a:defRPr sz="2200">
                <a:solidFill>
                  <a:schemeClr val="tx1"/>
                </a:solidFill>
                <a:latin typeface="Arial" pitchFamily="34" charset="0"/>
              </a:defRPr>
            </a:lvl8pPr>
            <a:lvl9pPr marL="3886200" indent="-228600" defTabSz="820738" eaLnBrk="0" fontAlgn="base" hangingPunct="0">
              <a:spcBef>
                <a:spcPct val="0"/>
              </a:spcBef>
              <a:spcAft>
                <a:spcPct val="0"/>
              </a:spcAft>
              <a:defRPr sz="2200">
                <a:solidFill>
                  <a:schemeClr val="tx1"/>
                </a:solidFill>
                <a:latin typeface="Arial" pitchFamily="34" charset="0"/>
              </a:defRPr>
            </a:lvl9pPr>
          </a:lstStyle>
          <a:p>
            <a:pPr algn="ctr" fontAlgn="base">
              <a:spcBef>
                <a:spcPct val="0"/>
              </a:spcBef>
              <a:spcAft>
                <a:spcPct val="0"/>
              </a:spcAft>
              <a:defRPr/>
            </a:pPr>
            <a:r>
              <a:rPr lang="en-US" sz="700" dirty="0">
                <a:solidFill>
                  <a:srgbClr val="FFFFFF"/>
                </a:solidFill>
              </a:rPr>
              <a:t>© Global Foresight 2017 all rights reserved</a:t>
            </a:r>
            <a:r>
              <a:rPr lang="en-US" sz="700" dirty="0">
                <a:solidFill>
                  <a:srgbClr val="FFFFFF"/>
                </a:solidFill>
                <a:latin typeface="Arial Narrow" pitchFamily="34" charset="0"/>
              </a:rPr>
              <a:t> </a:t>
            </a:r>
            <a:r>
              <a:rPr lang="en-US" sz="600" dirty="0">
                <a:solidFill>
                  <a:srgbClr val="FFFFFF"/>
                </a:solidFill>
                <a:latin typeface="Arial Narrow" pitchFamily="34" charset="0"/>
                <a:sym typeface="Wingdings" pitchFamily="2" charset="2"/>
              </a:rPr>
              <a:t></a:t>
            </a:r>
            <a:r>
              <a:rPr lang="en-US" sz="700" dirty="0">
                <a:solidFill>
                  <a:srgbClr val="FFFFFF"/>
                </a:solidFill>
                <a:latin typeface="Arial Narrow" pitchFamily="34" charset="0"/>
              </a:rPr>
              <a:t> </a:t>
            </a:r>
            <a:r>
              <a:rPr lang="en-US" sz="700" dirty="0">
                <a:solidFill>
                  <a:srgbClr val="FFFFFF"/>
                </a:solidFill>
              </a:rPr>
              <a:t>www.global-foresight.net </a:t>
            </a:r>
            <a:r>
              <a:rPr lang="en-US" sz="700" dirty="0">
                <a:solidFill>
                  <a:srgbClr val="FFFFFF"/>
                </a:solidFill>
                <a:latin typeface="Arial Narrow" pitchFamily="34" charset="0"/>
              </a:rPr>
              <a:t> </a:t>
            </a:r>
            <a:r>
              <a:rPr lang="en-US" sz="600" dirty="0">
                <a:solidFill>
                  <a:srgbClr val="FFFFFF"/>
                </a:solidFill>
                <a:latin typeface="Arial Narrow" pitchFamily="34" charset="0"/>
                <a:sym typeface="Wingdings" pitchFamily="2" charset="2"/>
              </a:rPr>
              <a:t></a:t>
            </a:r>
            <a:r>
              <a:rPr lang="en-US" sz="700" dirty="0">
                <a:solidFill>
                  <a:srgbClr val="FFFFFF"/>
                </a:solidFill>
                <a:latin typeface="Arial Narrow" pitchFamily="34" charset="0"/>
              </a:rPr>
              <a:t>  </a:t>
            </a:r>
            <a:r>
              <a:rPr lang="en-US" sz="700" dirty="0">
                <a:solidFill>
                  <a:srgbClr val="FFFFFF"/>
                </a:solidFill>
              </a:rPr>
              <a:t>mohara@global-foresight.net</a:t>
            </a:r>
          </a:p>
        </p:txBody>
      </p:sp>
    </p:spTree>
    <p:extLst>
      <p:ext uri="{BB962C8B-B14F-4D97-AF65-F5344CB8AC3E}">
        <p14:creationId xmlns:p14="http://schemas.microsoft.com/office/powerpoint/2010/main" val="1925415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296F72-C681-4D2E-9B8B-8BD0EA0F99F2}"/>
              </a:ext>
            </a:extLst>
          </p:cNvPr>
          <p:cNvPicPr>
            <a:picLocks noChangeAspect="1"/>
          </p:cNvPicPr>
          <p:nvPr/>
        </p:nvPicPr>
        <p:blipFill>
          <a:blip r:embed="rId2"/>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C3C0B291-A569-407F-9C33-3C94630A6104}"/>
              </a:ext>
            </a:extLst>
          </p:cNvPr>
          <p:cNvSpPr>
            <a:spLocks noGrp="1"/>
          </p:cNvSpPr>
          <p:nvPr>
            <p:ph type="title"/>
          </p:nvPr>
        </p:nvSpPr>
        <p:spPr>
          <a:xfrm>
            <a:off x="0" y="2532611"/>
            <a:ext cx="12192000" cy="994172"/>
          </a:xfrm>
          <a:solidFill>
            <a:srgbClr val="002060"/>
          </a:solidFill>
        </p:spPr>
        <p:txBody>
          <a:bodyPr>
            <a:normAutofit/>
          </a:bodyPr>
          <a:lstStyle/>
          <a:p>
            <a:pPr algn="ctr"/>
            <a:r>
              <a:rPr lang="en-US" sz="4500" b="1" dirty="0">
                <a:solidFill>
                  <a:schemeClr val="bg1"/>
                </a:solidFill>
              </a:rPr>
              <a:t>  </a:t>
            </a:r>
            <a:r>
              <a:rPr lang="en-US" sz="4500" b="1" dirty="0">
                <a:solidFill>
                  <a:schemeClr val="bg1"/>
                </a:solidFill>
                <a:latin typeface="Garamond" panose="02020404030301010803" pitchFamily="18" charset="0"/>
              </a:rPr>
              <a:t>And now a pandemic…</a:t>
            </a:r>
          </a:p>
        </p:txBody>
      </p:sp>
    </p:spTree>
    <p:extLst>
      <p:ext uri="{BB962C8B-B14F-4D97-AF65-F5344CB8AC3E}">
        <p14:creationId xmlns:p14="http://schemas.microsoft.com/office/powerpoint/2010/main" val="406991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Global_Foresight_Standardtemplate2014">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1594CD"/>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2025"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2025"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3399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1188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1594C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8E7C38DE6CF746A01DACF1F2BCBE3E" ma:contentTypeVersion="14" ma:contentTypeDescription="Create a new document." ma:contentTypeScope="" ma:versionID="ea4f3716b854f6d57a397ba74d85251a">
  <xsd:schema xmlns:xsd="http://www.w3.org/2001/XMLSchema" xmlns:xs="http://www.w3.org/2001/XMLSchema" xmlns:p="http://schemas.microsoft.com/office/2006/metadata/properties" xmlns:ns3="cf67364f-50be-4452-82e1-dd1829425f0d" xmlns:ns4="154966fb-373b-4a90-bafc-a4f0ab077877" targetNamespace="http://schemas.microsoft.com/office/2006/metadata/properties" ma:root="true" ma:fieldsID="9b1b4905f82dc3d6c6e9700e75f388d8" ns3:_="" ns4:_="">
    <xsd:import namespace="cf67364f-50be-4452-82e1-dd1829425f0d"/>
    <xsd:import namespace="154966fb-373b-4a90-bafc-a4f0ab07787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7364f-50be-4452-82e1-dd1829425f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4966fb-373b-4a90-bafc-a4f0ab07787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2ED4AC-52AA-481E-AAB3-880D8B8FC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67364f-50be-4452-82e1-dd1829425f0d"/>
    <ds:schemaRef ds:uri="154966fb-373b-4a90-bafc-a4f0ab0778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566BD1-4E23-4E3E-8936-742F92D97F94}">
  <ds:schemaRefs>
    <ds:schemaRef ds:uri="http://schemas.microsoft.com/sharepoint/v3/contenttype/forms"/>
  </ds:schemaRefs>
</ds:datastoreItem>
</file>

<file path=customXml/itemProps3.xml><?xml version="1.0" encoding="utf-8"?>
<ds:datastoreItem xmlns:ds="http://schemas.openxmlformats.org/officeDocument/2006/customXml" ds:itemID="{DD720D4D-81E3-4B01-B56F-4920819D4C79}">
  <ds:schemaRefs>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 ds:uri="154966fb-373b-4a90-bafc-a4f0ab077877"/>
    <ds:schemaRef ds:uri="cf67364f-50be-4452-82e1-dd1829425f0d"/>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46971</TotalTime>
  <Words>2491</Words>
  <Application>Microsoft Office PowerPoint</Application>
  <PresentationFormat>Widescreen</PresentationFormat>
  <Paragraphs>228</Paragraphs>
  <Slides>41</Slides>
  <Notes>14</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41</vt:i4>
      </vt:variant>
    </vt:vector>
  </HeadingPairs>
  <TitlesOfParts>
    <vt:vector size="63" baseType="lpstr">
      <vt:lpstr>Arial</vt:lpstr>
      <vt:lpstr>Arial Black</vt:lpstr>
      <vt:lpstr>Arial Narrow</vt:lpstr>
      <vt:lpstr>Baskerville Old Face</vt:lpstr>
      <vt:lpstr>Book Antiqua</vt:lpstr>
      <vt:lpstr>Calibri</vt:lpstr>
      <vt:lpstr>Calibri Light</vt:lpstr>
      <vt:lpstr>Corbel</vt:lpstr>
      <vt:lpstr>Garamond</vt:lpstr>
      <vt:lpstr>Georgia</vt:lpstr>
      <vt:lpstr>Times New Roman</vt:lpstr>
      <vt:lpstr>Trebuchet MS</vt:lpstr>
      <vt:lpstr>Wingdings</vt:lpstr>
      <vt:lpstr>5_Custom Design</vt:lpstr>
      <vt:lpstr>2_Office Theme</vt:lpstr>
      <vt:lpstr>5_Office Theme</vt:lpstr>
      <vt:lpstr>1_Global_Foresight_Standardtemplate2014</vt:lpstr>
      <vt:lpstr>3_Office Theme</vt:lpstr>
      <vt:lpstr>4_Office Theme</vt:lpstr>
      <vt:lpstr>Office Theme</vt:lpstr>
      <vt:lpstr>1_Office Theme</vt:lpstr>
      <vt:lpstr>6_Office Theme</vt:lpstr>
      <vt:lpstr>PowerPoint Presentation</vt:lpstr>
      <vt:lpstr>  Higher Education in a 21st Century World</vt:lpstr>
      <vt:lpstr>PowerPoint Presentation</vt:lpstr>
      <vt:lpstr>85% of Jobs in 2030 haven’t been invented yet. . .</vt:lpstr>
      <vt:lpstr>PowerPoint Presentation</vt:lpstr>
      <vt:lpstr>PowerPoint Presentation</vt:lpstr>
      <vt:lpstr>PowerPoint Presentation</vt:lpstr>
      <vt:lpstr>PowerPoint Presentation</vt:lpstr>
      <vt:lpstr>  And now a pandemic…</vt:lpstr>
      <vt:lpstr>PowerPoint Presentation</vt:lpstr>
      <vt:lpstr>PowerPoint Presentation</vt:lpstr>
      <vt:lpstr>  Community Colleges at a Racial Crossroads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we are going to change the paradigm, we must be united and not divided…</vt:lpstr>
      <vt:lpstr>  Tallahassee Community College:  Building Pathways to Success</vt:lpstr>
      <vt:lpstr>TCC Highlights: Who We Are</vt:lpstr>
      <vt:lpstr>  How might TCC redesign its student experience through an innovative model that removes barriers for all students to be successful?  </vt:lpstr>
      <vt:lpstr>Seven Universal Principals of Student Success</vt:lpstr>
      <vt:lpstr>PowerPoint Presentation</vt:lpstr>
      <vt:lpstr>Creating a Culture of CARE</vt:lpstr>
      <vt:lpstr>PowerPoint Presentation</vt:lpstr>
      <vt:lpstr>PowerPoint Presentation</vt:lpstr>
      <vt:lpstr>PowerPoint Presentation</vt:lpstr>
      <vt:lpstr>PowerPoint Presentation</vt:lpstr>
      <vt:lpstr>PowerPoint Presentation</vt:lpstr>
      <vt:lpstr>What is your place and purpose in all of this? </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Spring Convocation</dc:title>
  <dc:creator>Angela Long</dc:creator>
  <cp:lastModifiedBy>Ken Coopwood Sr.</cp:lastModifiedBy>
  <cp:revision>229</cp:revision>
  <cp:lastPrinted>2020-01-03T22:10:10Z</cp:lastPrinted>
  <dcterms:created xsi:type="dcterms:W3CDTF">2019-12-31T03:11:44Z</dcterms:created>
  <dcterms:modified xsi:type="dcterms:W3CDTF">2021-10-06T13:32:28Z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0x0101002F8E7C38DE6CF746A01DACF1F2BCBE3E</vt:lpwstr>
  </property>
</Properties>
</file>